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777" r:id="rId2"/>
  </p:sldMasterIdLst>
  <p:notesMasterIdLst>
    <p:notesMasterId r:id="rId33"/>
  </p:notesMasterIdLst>
  <p:handoutMasterIdLst>
    <p:handoutMasterId r:id="rId34"/>
  </p:handoutMasterIdLst>
  <p:sldIdLst>
    <p:sldId id="256" r:id="rId3"/>
    <p:sldId id="274" r:id="rId4"/>
    <p:sldId id="257" r:id="rId5"/>
    <p:sldId id="258" r:id="rId6"/>
    <p:sldId id="259" r:id="rId7"/>
    <p:sldId id="260" r:id="rId8"/>
    <p:sldId id="261" r:id="rId9"/>
    <p:sldId id="262" r:id="rId10"/>
    <p:sldId id="287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92" r:id="rId19"/>
    <p:sldId id="275" r:id="rId20"/>
    <p:sldId id="272" r:id="rId21"/>
    <p:sldId id="276" r:id="rId22"/>
    <p:sldId id="277" r:id="rId23"/>
    <p:sldId id="286" r:id="rId24"/>
    <p:sldId id="278" r:id="rId25"/>
    <p:sldId id="289" r:id="rId26"/>
    <p:sldId id="280" r:id="rId27"/>
    <p:sldId id="281" r:id="rId28"/>
    <p:sldId id="284" r:id="rId29"/>
    <p:sldId id="288" r:id="rId30"/>
    <p:sldId id="290" r:id="rId31"/>
    <p:sldId id="291" r:id="rId32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000"/>
    <a:srgbClr val="7F807F"/>
    <a:srgbClr val="434343"/>
    <a:srgbClr val="0E3361"/>
    <a:srgbClr val="F5CE4D"/>
    <a:srgbClr val="003264"/>
    <a:srgbClr val="FBCE20"/>
    <a:srgbClr val="003D7C"/>
    <a:srgbClr val="619080"/>
    <a:srgbClr val="99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14" autoAdjust="0"/>
    <p:restoredTop sz="95000" autoAdjust="0"/>
  </p:normalViewPr>
  <p:slideViewPr>
    <p:cSldViewPr snapToGrid="0">
      <p:cViewPr varScale="1">
        <p:scale>
          <a:sx n="179" d="100"/>
          <a:sy n="179" d="100"/>
        </p:scale>
        <p:origin x="196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64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10" tIns="44755" rIns="89510" bIns="44755" numCol="1" anchor="t" anchorCtr="0" compatLnSpc="1">
            <a:prstTxWarp prst="textNoShape">
              <a:avLst/>
            </a:prstTxWarp>
          </a:bodyPr>
          <a:lstStyle>
            <a:lvl1pPr defTabSz="894378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10" tIns="44755" rIns="89510" bIns="44755" numCol="1" anchor="t" anchorCtr="0" compatLnSpc="1">
            <a:prstTxWarp prst="textNoShape">
              <a:avLst/>
            </a:prstTxWarp>
          </a:bodyPr>
          <a:lstStyle>
            <a:lvl1pPr algn="r" defTabSz="894378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10" tIns="44755" rIns="89510" bIns="44755" numCol="1" anchor="b" anchorCtr="0" compatLnSpc="1">
            <a:prstTxWarp prst="textNoShape">
              <a:avLst/>
            </a:prstTxWarp>
          </a:bodyPr>
          <a:lstStyle>
            <a:lvl1pPr defTabSz="894378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510" tIns="44755" rIns="89510" bIns="44755" numCol="1" anchor="b" anchorCtr="0" compatLnSpc="1">
            <a:prstTxWarp prst="textNoShape">
              <a:avLst/>
            </a:prstTxWarp>
          </a:bodyPr>
          <a:lstStyle>
            <a:lvl1pPr algn="r" defTabSz="894378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fld id="{E4E61F8C-8B83-46FD-924E-318F610A73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4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tiff>
</file>

<file path=ppt/media/image21.tiff>
</file>

<file path=ppt/media/image22.tif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5" tIns="46139" rIns="92275" bIns="46139" numCol="1" anchor="t" anchorCtr="0" compatLnSpc="1">
            <a:prstTxWarp prst="textNoShape">
              <a:avLst/>
            </a:prstTxWarp>
          </a:bodyPr>
          <a:lstStyle>
            <a:lvl1pPr defTabSz="924192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5" tIns="46139" rIns="92275" bIns="46139" numCol="1" anchor="t" anchorCtr="0" compatLnSpc="1">
            <a:prstTxWarp prst="textNoShape">
              <a:avLst/>
            </a:prstTxWarp>
          </a:bodyPr>
          <a:lstStyle>
            <a:lvl1pPr algn="r" defTabSz="924192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8013"/>
            <a:ext cx="5607050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5" tIns="46139" rIns="92275" bIns="4613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93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5" tIns="46139" rIns="92275" bIns="46139" numCol="1" anchor="b" anchorCtr="0" compatLnSpc="1">
            <a:prstTxWarp prst="textNoShape">
              <a:avLst/>
            </a:prstTxWarp>
          </a:bodyPr>
          <a:lstStyle>
            <a:lvl1pPr defTabSz="924192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5" tIns="46139" rIns="92275" bIns="46139" numCol="1" anchor="b" anchorCtr="0" compatLnSpc="1">
            <a:prstTxWarp prst="textNoShape">
              <a:avLst/>
            </a:prstTxWarp>
          </a:bodyPr>
          <a:lstStyle>
            <a:lvl1pPr algn="r" defTabSz="924192" eaLnBrk="0" hangingPunct="0">
              <a:spcBef>
                <a:spcPct val="0"/>
              </a:spcBef>
              <a:defRPr sz="1200">
                <a:latin typeface="Times" pitchFamily="18" charset="0"/>
              </a:defRPr>
            </a:lvl1pPr>
          </a:lstStyle>
          <a:p>
            <a:pPr>
              <a:defRPr/>
            </a:pPr>
            <a:fld id="{DB9721C8-080E-4AE7-89F7-9151732499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688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21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93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35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98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40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97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6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24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19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Quais os pontos positivos de adotar Software Livre?</a:t>
            </a:r>
          </a:p>
          <a:p>
            <a:r>
              <a:rPr lang="en-US"/>
              <a:t>https://www.polleverywhere.com/free_text_polls/Th22TV2vYeEEnezWwr29n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332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B9721C8-080E-4AE7-89F7-91517324994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2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3"/>
          <p:cNvSpPr>
            <a:spLocks noChangeArrowheads="1"/>
          </p:cNvSpPr>
          <p:nvPr userDrawn="1"/>
        </p:nvSpPr>
        <p:spPr bwMode="auto">
          <a:xfrm rot="5400000">
            <a:off x="1137188" y="-1334562"/>
            <a:ext cx="6858000" cy="91410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 dirty="0"/>
          </a:p>
        </p:txBody>
      </p:sp>
      <p:sp>
        <p:nvSpPr>
          <p:cNvPr id="1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768061" y="5745753"/>
            <a:ext cx="1610832" cy="304800"/>
          </a:xfrm>
        </p:spPr>
        <p:txBody>
          <a:bodyPr anchor="ctr"/>
          <a:lstStyle>
            <a:lvl1pPr algn="ctr">
              <a:defRPr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46688" y="4461865"/>
            <a:ext cx="7239000" cy="1086040"/>
          </a:xfrm>
        </p:spPr>
        <p:txBody>
          <a:bodyPr anchor="t"/>
          <a:lstStyle>
            <a:lvl1pPr marL="0" indent="0" algn="ctr">
              <a:buFontTx/>
              <a:buNone/>
              <a:defRPr sz="1800" b="0" i="0" spc="100">
                <a:solidFill>
                  <a:srgbClr val="01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2309558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b="1">
                <a:solidFill>
                  <a:srgbClr val="01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26" name="Picture 2" descr="logo UTFPR — Universidade Tecnológica Federal do Paraná UTFPR">
            <a:extLst>
              <a:ext uri="{FF2B5EF4-FFF2-40B4-BE49-F238E27FC236}">
                <a16:creationId xmlns:a16="http://schemas.microsoft.com/office/drawing/2014/main" id="{928A9A16-500C-914C-92BA-E291C438CC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88" y="52704"/>
            <a:ext cx="4803872" cy="190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371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able Placeholder 2"/>
          <p:cNvSpPr>
            <a:spLocks noGrp="1"/>
          </p:cNvSpPr>
          <p:nvPr>
            <p:ph type="tbl" idx="1" hasCustomPrompt="1"/>
          </p:nvPr>
        </p:nvSpPr>
        <p:spPr>
          <a:xfrm>
            <a:off x="452895" y="1348711"/>
            <a:ext cx="8309593" cy="5010907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US" noProof="0" dirty="0"/>
              <a:t>Table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180C0-0ACE-425D-849B-9C4339D949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996" y="4800600"/>
            <a:ext cx="6685089" cy="566739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0997" y="612775"/>
            <a:ext cx="6685089" cy="41148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0996" y="5367338"/>
            <a:ext cx="6685089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4716E3-BCC5-4306-8204-3518F1026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C3AC-15F2-2B47-BA58-97D9F551A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E07EB-F7D4-F042-8E10-8CD453188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4975C-BCA9-0140-B828-BEA69680C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7E3F6-9E70-C24F-95C2-266528D97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5083-E325-9147-AE71-D045C694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D493C5-18C0-4657-ABB8-57661F65AEB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46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>
            <a:spLocks noChangeArrowheads="1"/>
          </p:cNvSpPr>
          <p:nvPr/>
        </p:nvSpPr>
        <p:spPr bwMode="auto">
          <a:xfrm rot="5400000">
            <a:off x="2066629" y="-219370"/>
            <a:ext cx="5013700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768061" y="6085317"/>
            <a:ext cx="1610832" cy="304800"/>
          </a:xfrm>
        </p:spPr>
        <p:txBody>
          <a:bodyPr anchor="ctr"/>
          <a:lstStyle>
            <a:lvl1pPr algn="ctr">
              <a:defRPr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46688" y="4509981"/>
            <a:ext cx="7239000" cy="1086040"/>
          </a:xfrm>
        </p:spPr>
        <p:txBody>
          <a:bodyPr anchor="t"/>
          <a:lstStyle>
            <a:lvl1pPr marL="0" indent="0" algn="ctr">
              <a:buFontTx/>
              <a:buNone/>
              <a:defRPr sz="1800" b="0" i="0" spc="100">
                <a:solidFill>
                  <a:srgbClr val="FFFFCC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2357674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 rot="5400000">
            <a:off x="4421079" y="2135077"/>
            <a:ext cx="304800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 rot="5400000">
            <a:off x="3644296" y="-3648115"/>
            <a:ext cx="184378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891" y="649668"/>
            <a:ext cx="2343172" cy="86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77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 rot="5400000">
            <a:off x="4421079" y="2135077"/>
            <a:ext cx="304800" cy="9141046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 rot="5400000">
            <a:off x="3644296" y="-3648115"/>
            <a:ext cx="184378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768061" y="6085317"/>
            <a:ext cx="1610832" cy="304800"/>
          </a:xfrm>
        </p:spPr>
        <p:txBody>
          <a:bodyPr anchor="ctr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46688" y="4661592"/>
            <a:ext cx="7239000" cy="1086040"/>
          </a:xfrm>
        </p:spPr>
        <p:txBody>
          <a:bodyPr anchor="t"/>
          <a:lstStyle>
            <a:lvl1pPr marL="0" indent="0" algn="ctr">
              <a:buFontTx/>
              <a:buNone/>
              <a:defRPr sz="1800" b="0" i="0" spc="100">
                <a:solidFill>
                  <a:srgbClr val="003264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2509285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b="1">
                <a:solidFill>
                  <a:srgbClr val="00326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891" y="649668"/>
            <a:ext cx="2343172" cy="86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151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>
            <a:spLocks noChangeArrowheads="1"/>
          </p:cNvSpPr>
          <p:nvPr/>
        </p:nvSpPr>
        <p:spPr bwMode="auto">
          <a:xfrm rot="5400000">
            <a:off x="1144478" y="-1141521"/>
            <a:ext cx="6858000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659971"/>
            <a:ext cx="7239000" cy="2819400"/>
          </a:xfrm>
        </p:spPr>
        <p:txBody>
          <a:bodyPr anchor="b"/>
          <a:lstStyle>
            <a:lvl1pPr algn="ctr">
              <a:spcAft>
                <a:spcPts val="0"/>
              </a:spcAft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46688" y="3707969"/>
            <a:ext cx="7239000" cy="1371600"/>
          </a:xfrm>
        </p:spPr>
        <p:txBody>
          <a:bodyPr anchor="t"/>
          <a:lstStyle>
            <a:lvl1pPr marL="0" indent="0" algn="ctr">
              <a:buFontTx/>
              <a:buNone/>
              <a:defRPr sz="1800" b="0" i="0" spc="100">
                <a:solidFill>
                  <a:srgbClr val="FFFFCC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>
            <a:spLocks noChangeArrowheads="1"/>
          </p:cNvSpPr>
          <p:nvPr userDrawn="1"/>
        </p:nvSpPr>
        <p:spPr bwMode="auto">
          <a:xfrm rot="5400000">
            <a:off x="3644297" y="1365584"/>
            <a:ext cx="184378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sp>
        <p:nvSpPr>
          <p:cNvPr id="1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86600" y="6400800"/>
            <a:ext cx="1905000" cy="304800"/>
          </a:xfrm>
        </p:spPr>
        <p:txBody>
          <a:bodyPr anchor="ctr"/>
          <a:lstStyle>
            <a:lvl1pPr algn="r">
              <a:defRPr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891" y="5485179"/>
            <a:ext cx="2343172" cy="86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895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 userDrawn="1"/>
        </p:nvSpPr>
        <p:spPr bwMode="auto">
          <a:xfrm rot="5400000">
            <a:off x="3644297" y="1365584"/>
            <a:ext cx="184378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sp>
        <p:nvSpPr>
          <p:cNvPr id="1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86600" y="6400800"/>
            <a:ext cx="1905000" cy="304800"/>
          </a:xfrm>
        </p:spPr>
        <p:txBody>
          <a:bodyPr anchor="ctr"/>
          <a:lstStyle>
            <a:lvl1pPr algn="r">
              <a:defRPr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659971"/>
            <a:ext cx="7239000" cy="2582077"/>
          </a:xfrm>
        </p:spPr>
        <p:txBody>
          <a:bodyPr anchor="b"/>
          <a:lstStyle>
            <a:lvl1pPr algn="ctr">
              <a:spcAft>
                <a:spcPts val="0"/>
              </a:spcAft>
              <a:defRPr b="1">
                <a:solidFill>
                  <a:srgbClr val="00326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46688" y="3362155"/>
            <a:ext cx="7239000" cy="1371600"/>
          </a:xfrm>
        </p:spPr>
        <p:txBody>
          <a:bodyPr anchor="t"/>
          <a:lstStyle>
            <a:lvl1pPr marL="0" indent="0" algn="ctr">
              <a:buFontTx/>
              <a:buNone/>
              <a:defRPr sz="1800" b="0" i="0" spc="100">
                <a:solidFill>
                  <a:srgbClr val="003264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3" name="Rectangle 12"/>
          <p:cNvSpPr>
            <a:spLocks noChangeArrowheads="1"/>
          </p:cNvSpPr>
          <p:nvPr userDrawn="1"/>
        </p:nvSpPr>
        <p:spPr bwMode="auto">
          <a:xfrm rot="5400000">
            <a:off x="4516139" y="455721"/>
            <a:ext cx="114680" cy="9141046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891" y="5485179"/>
            <a:ext cx="2343172" cy="86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17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 userDrawn="1"/>
        </p:nvSpPr>
        <p:spPr bwMode="auto">
          <a:xfrm rot="5400000">
            <a:off x="1144478" y="-1141521"/>
            <a:ext cx="6858000" cy="91410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1921457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sz="2100" b="1">
                <a:solidFill>
                  <a:srgbClr val="00326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 rot="5400000">
            <a:off x="4029446" y="1743448"/>
            <a:ext cx="108806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250" y="6038330"/>
            <a:ext cx="5521752" cy="46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3887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ChangeArrowheads="1"/>
          </p:cNvSpPr>
          <p:nvPr userDrawn="1"/>
        </p:nvSpPr>
        <p:spPr bwMode="auto">
          <a:xfrm rot="5400000">
            <a:off x="1144478" y="-1141522"/>
            <a:ext cx="6858000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1921457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sz="21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020" y="6038330"/>
            <a:ext cx="5522212" cy="46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792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>
            <a:spLocks noChangeArrowheads="1"/>
          </p:cNvSpPr>
          <p:nvPr userDrawn="1"/>
        </p:nvSpPr>
        <p:spPr bwMode="auto">
          <a:xfrm rot="5400000">
            <a:off x="1144478" y="-1141521"/>
            <a:ext cx="6858000" cy="91410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"/>
          </p:nvPr>
        </p:nvSpPr>
        <p:spPr>
          <a:xfrm>
            <a:off x="1" y="1"/>
            <a:ext cx="9144000" cy="5769929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Rectangle 13"/>
          <p:cNvSpPr>
            <a:spLocks noChangeArrowheads="1"/>
          </p:cNvSpPr>
          <p:nvPr userDrawn="1"/>
        </p:nvSpPr>
        <p:spPr bwMode="auto">
          <a:xfrm rot="5400000">
            <a:off x="4029446" y="1743448"/>
            <a:ext cx="1088067" cy="9141046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000" dirty="0">
                <a:solidFill>
                  <a:srgbClr val="FFCC00"/>
                </a:solidFill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250" y="6038330"/>
            <a:ext cx="5521752" cy="46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7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 userDrawn="1"/>
        </p:nvSpPr>
        <p:spPr bwMode="auto">
          <a:xfrm rot="5400000">
            <a:off x="1144478" y="-1141521"/>
            <a:ext cx="6858000" cy="91410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13"/>
          <p:cNvSpPr>
            <a:spLocks noChangeArrowheads="1"/>
          </p:cNvSpPr>
          <p:nvPr userDrawn="1"/>
        </p:nvSpPr>
        <p:spPr bwMode="auto">
          <a:xfrm rot="5400000">
            <a:off x="4029445" y="1743445"/>
            <a:ext cx="1088068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1921457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sz="2100" b="1">
                <a:solidFill>
                  <a:srgbClr val="00326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4098" name="Picture 2" descr="NAU_Acronym_Horiz_1Line_rev-3514.png">
            <a:extLst>
              <a:ext uri="{FF2B5EF4-FFF2-40B4-BE49-F238E27FC236}">
                <a16:creationId xmlns:a16="http://schemas.microsoft.com/office/drawing/2014/main" id="{BBF33649-9580-B640-B874-C69CFE423FB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23" y="6142782"/>
            <a:ext cx="7069909" cy="34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6570" y="147287"/>
            <a:ext cx="8315201" cy="990600"/>
          </a:xfrm>
        </p:spPr>
        <p:txBody>
          <a:bodyPr anchor="ctr"/>
          <a:lstStyle>
            <a:lvl1pPr>
              <a:defRPr sz="2800" cap="small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568" y="1358555"/>
            <a:ext cx="8315202" cy="5001061"/>
          </a:xfrm>
        </p:spPr>
        <p:txBody>
          <a:bodyPr/>
          <a:lstStyle>
            <a:lvl1pPr>
              <a:buClr>
                <a:srgbClr val="003264"/>
              </a:buClr>
              <a:buFont typeface="Arial"/>
              <a:buChar char="•"/>
              <a:defRPr baseline="0">
                <a:solidFill>
                  <a:srgbClr val="003D7C"/>
                </a:solidFill>
              </a:defRPr>
            </a:lvl1pPr>
            <a:lvl2pPr>
              <a:defRPr baseline="0">
                <a:solidFill>
                  <a:srgbClr val="0070C0"/>
                </a:solidFill>
              </a:defRPr>
            </a:lvl2pPr>
            <a:lvl3pPr>
              <a:defRPr>
                <a:solidFill>
                  <a:srgbClr val="0070C0"/>
                </a:solidFill>
              </a:defRPr>
            </a:lvl3pPr>
            <a:lvl4pPr>
              <a:defRPr baseline="0">
                <a:solidFill>
                  <a:srgbClr val="0070C0"/>
                </a:solidFill>
              </a:defRPr>
            </a:lvl4pPr>
            <a:lvl5pPr>
              <a:defRPr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766512" y="6553200"/>
            <a:ext cx="1995258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46568" y="6553200"/>
            <a:ext cx="4927869" cy="3048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2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7287"/>
            <a:ext cx="8305800" cy="990600"/>
          </a:xfrm>
        </p:spPr>
        <p:txBody>
          <a:bodyPr anchor="ctr"/>
          <a:lstStyle>
            <a:lvl1pPr>
              <a:defRPr sz="2800" cap="small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8555"/>
            <a:ext cx="8305800" cy="5001061"/>
          </a:xfrm>
        </p:spPr>
        <p:txBody>
          <a:bodyPr/>
          <a:lstStyle>
            <a:lvl1pPr>
              <a:buClr>
                <a:srgbClr val="003264"/>
              </a:buClr>
              <a:buFont typeface="Arial"/>
              <a:buChar char="•"/>
              <a:defRPr baseline="0">
                <a:solidFill>
                  <a:srgbClr val="003D7C"/>
                </a:solidFill>
              </a:defRPr>
            </a:lvl1pPr>
            <a:lvl2pPr>
              <a:defRPr baseline="0">
                <a:solidFill>
                  <a:srgbClr val="0070C0"/>
                </a:solidFill>
              </a:defRPr>
            </a:lvl2pPr>
            <a:lvl3pPr>
              <a:defRPr>
                <a:solidFill>
                  <a:srgbClr val="0070C0"/>
                </a:solidFill>
              </a:defRPr>
            </a:lvl3pPr>
            <a:lvl4pPr>
              <a:defRPr baseline="0">
                <a:solidFill>
                  <a:srgbClr val="0070C0"/>
                </a:solidFill>
              </a:defRPr>
            </a:lvl4pPr>
            <a:lvl5pPr>
              <a:defRPr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Arial Hebrew Scholar" charset="-79"/>
                <a:ea typeface="Arial Hebrew Scholar" charset="-79"/>
                <a:cs typeface="Arial Hebrew Scholar" charset="-79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64530E-D695-45C9-AFB6-E411BBE097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38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358556"/>
            <a:ext cx="4081571" cy="5001061"/>
          </a:xfrm>
        </p:spPr>
        <p:txBody>
          <a:bodyPr anchor="t"/>
          <a:lstStyle>
            <a:lvl1pPr>
              <a:buClr>
                <a:srgbClr val="003264"/>
              </a:buClr>
              <a:buFont typeface="Arial"/>
              <a:buChar char="•"/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8556"/>
            <a:ext cx="4114800" cy="5001061"/>
          </a:xfrm>
        </p:spPr>
        <p:txBody>
          <a:bodyPr anchor="t"/>
          <a:lstStyle>
            <a:lvl1pPr>
              <a:buClr>
                <a:srgbClr val="003264"/>
              </a:buClr>
              <a:buFont typeface="Arial"/>
              <a:buChar char="•"/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4C9D31-C077-4F1D-9A24-5EC35A00F9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1595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893" y="1351145"/>
            <a:ext cx="4125260" cy="5008472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1" y="1351144"/>
            <a:ext cx="4114287" cy="2439029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1" y="3868932"/>
            <a:ext cx="4114287" cy="2490685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9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A02BB6-1A9C-452C-B494-FBD8DDFC7C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3293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2895" y="1301922"/>
            <a:ext cx="4076033" cy="2478407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1" y="1301922"/>
            <a:ext cx="4114287" cy="2478407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2895" y="3937845"/>
            <a:ext cx="4076033" cy="2461151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1" y="3937845"/>
            <a:ext cx="4114287" cy="2461151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A6E62A-80FB-44D8-8A0D-CECAD572AF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65435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able Placeholder 2"/>
          <p:cNvSpPr>
            <a:spLocks noGrp="1"/>
          </p:cNvSpPr>
          <p:nvPr>
            <p:ph type="tbl" idx="1" hasCustomPrompt="1"/>
          </p:nvPr>
        </p:nvSpPr>
        <p:spPr>
          <a:xfrm>
            <a:off x="452895" y="1348711"/>
            <a:ext cx="8309593" cy="5010907"/>
          </a:xfrm>
        </p:spPr>
        <p:txBody>
          <a:bodyPr anchor="ctr"/>
          <a:lstStyle>
            <a:lvl1pPr algn="ctr">
              <a:defRPr/>
            </a:lvl1pPr>
          </a:lstStyle>
          <a:p>
            <a:pPr lvl="0"/>
            <a:r>
              <a:rPr lang="en-US" noProof="0" dirty="0"/>
              <a:t>Table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8180C0-0ACE-425D-849B-9C4339D949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800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996" y="4800600"/>
            <a:ext cx="6685089" cy="566739"/>
          </a:xfrm>
        </p:spPr>
        <p:txBody>
          <a:bodyPr anchor="ctr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0997" y="612775"/>
            <a:ext cx="6685089" cy="41148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0996" y="5367338"/>
            <a:ext cx="6685089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4716E3-BCC5-4306-8204-3518F1026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51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ChangeArrowheads="1"/>
          </p:cNvSpPr>
          <p:nvPr userDrawn="1"/>
        </p:nvSpPr>
        <p:spPr bwMode="auto">
          <a:xfrm rot="5400000">
            <a:off x="1144478" y="-1141522"/>
            <a:ext cx="6858000" cy="9141044"/>
          </a:xfrm>
          <a:prstGeom prst="rect">
            <a:avLst/>
          </a:prstGeom>
          <a:solidFill>
            <a:srgbClr val="FBCE2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946688" y="1921457"/>
            <a:ext cx="7239000" cy="2048540"/>
          </a:xfrm>
        </p:spPr>
        <p:txBody>
          <a:bodyPr anchor="ctr"/>
          <a:lstStyle>
            <a:lvl1pPr algn="ctr">
              <a:spcAft>
                <a:spcPts val="0"/>
              </a:spcAft>
              <a:defRPr sz="2100" b="1">
                <a:solidFill>
                  <a:srgbClr val="01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91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 userDrawn="1"/>
        </p:nvSpPr>
        <p:spPr bwMode="auto">
          <a:xfrm rot="5400000">
            <a:off x="1144478" y="-1141521"/>
            <a:ext cx="6858000" cy="91410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5" name="Rectangle 13"/>
          <p:cNvSpPr>
            <a:spLocks noChangeArrowheads="1"/>
          </p:cNvSpPr>
          <p:nvPr userDrawn="1"/>
        </p:nvSpPr>
        <p:spPr bwMode="auto">
          <a:xfrm rot="5400000">
            <a:off x="4029445" y="1743445"/>
            <a:ext cx="1088068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1" y="1"/>
            <a:ext cx="9144000" cy="5769929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pic>
        <p:nvPicPr>
          <p:cNvPr id="7" name="Picture 2" descr="NAU_Acronym_Horiz_1Line_rev-3514.png">
            <a:extLst>
              <a:ext uri="{FF2B5EF4-FFF2-40B4-BE49-F238E27FC236}">
                <a16:creationId xmlns:a16="http://schemas.microsoft.com/office/drawing/2014/main" id="{0887B146-0FDD-AE40-8ED9-1F31056507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23" y="6142782"/>
            <a:ext cx="7069909" cy="34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44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6570" y="147287"/>
            <a:ext cx="8315201" cy="990600"/>
          </a:xfrm>
        </p:spPr>
        <p:txBody>
          <a:bodyPr anchor="ctr"/>
          <a:lstStyle>
            <a:lvl1pPr>
              <a:defRPr sz="2800" cap="small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568" y="1358555"/>
            <a:ext cx="8315202" cy="5001061"/>
          </a:xfrm>
        </p:spPr>
        <p:txBody>
          <a:bodyPr/>
          <a:lstStyle>
            <a:lvl1pPr>
              <a:buClr>
                <a:srgbClr val="003264"/>
              </a:buClr>
              <a:buFont typeface="Arial"/>
              <a:buChar char="•"/>
              <a:defRPr baseline="0">
                <a:solidFill>
                  <a:srgbClr val="010000"/>
                </a:solidFill>
              </a:defRPr>
            </a:lvl1pPr>
            <a:lvl2pPr>
              <a:defRPr baseline="0">
                <a:solidFill>
                  <a:srgbClr val="434343"/>
                </a:solidFill>
              </a:defRPr>
            </a:lvl2pPr>
            <a:lvl3pPr>
              <a:defRPr>
                <a:solidFill>
                  <a:srgbClr val="7F807F"/>
                </a:solidFill>
              </a:defRPr>
            </a:lvl3pPr>
            <a:lvl4pPr>
              <a:defRPr baseline="0">
                <a:solidFill>
                  <a:srgbClr val="7F807F"/>
                </a:solidFill>
              </a:defRPr>
            </a:lvl4pPr>
            <a:lvl5pPr>
              <a:defRPr>
                <a:solidFill>
                  <a:srgbClr val="7F807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766512" y="6553200"/>
            <a:ext cx="1995258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46568" y="6553200"/>
            <a:ext cx="4927869" cy="3048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7287"/>
            <a:ext cx="8305800" cy="990600"/>
          </a:xfrm>
        </p:spPr>
        <p:txBody>
          <a:bodyPr anchor="ctr"/>
          <a:lstStyle>
            <a:lvl1pPr>
              <a:defRPr sz="2800" cap="small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8555"/>
            <a:ext cx="8305800" cy="5001061"/>
          </a:xfrm>
        </p:spPr>
        <p:txBody>
          <a:bodyPr/>
          <a:lstStyle>
            <a:lvl1pPr>
              <a:buClr>
                <a:srgbClr val="003264"/>
              </a:buClr>
              <a:buFont typeface="Arial"/>
              <a:buChar char="•"/>
              <a:defRPr baseline="0">
                <a:solidFill>
                  <a:srgbClr val="003D7C"/>
                </a:solidFill>
              </a:defRPr>
            </a:lvl1pPr>
            <a:lvl2pPr>
              <a:defRPr baseline="0">
                <a:solidFill>
                  <a:srgbClr val="0070C0"/>
                </a:solidFill>
              </a:defRPr>
            </a:lvl2pPr>
            <a:lvl3pPr>
              <a:defRPr>
                <a:solidFill>
                  <a:srgbClr val="0070C0"/>
                </a:solidFill>
              </a:defRPr>
            </a:lvl3pPr>
            <a:lvl4pPr>
              <a:defRPr baseline="0">
                <a:solidFill>
                  <a:srgbClr val="0070C0"/>
                </a:solidFill>
              </a:defRPr>
            </a:lvl4pPr>
            <a:lvl5pPr>
              <a:defRPr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latin typeface="Arial Hebrew Scholar" charset="-79"/>
                <a:ea typeface="Arial Hebrew Scholar" charset="-79"/>
                <a:cs typeface="Arial Hebrew Scholar" charset="-79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64530E-D695-45C9-AFB6-E411BBE097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358556"/>
            <a:ext cx="4081571" cy="5001061"/>
          </a:xfrm>
        </p:spPr>
        <p:txBody>
          <a:bodyPr anchor="t"/>
          <a:lstStyle>
            <a:lvl1pPr>
              <a:buClr>
                <a:srgbClr val="003264"/>
              </a:buClr>
              <a:buFont typeface="Arial"/>
              <a:buChar char="•"/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8556"/>
            <a:ext cx="4114800" cy="5001061"/>
          </a:xfrm>
        </p:spPr>
        <p:txBody>
          <a:bodyPr anchor="t"/>
          <a:lstStyle>
            <a:lvl1pPr>
              <a:buClr>
                <a:srgbClr val="003264"/>
              </a:buClr>
              <a:buFont typeface="Arial"/>
              <a:buChar char="•"/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4C9D31-C077-4F1D-9A24-5EC35A00F9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893" y="1351145"/>
            <a:ext cx="4125260" cy="5008472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1" y="1351144"/>
            <a:ext cx="4114287" cy="2439029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1" y="3868932"/>
            <a:ext cx="4114287" cy="2490685"/>
          </a:xfrm>
        </p:spPr>
        <p:txBody>
          <a:bodyPr/>
          <a:lstStyle>
            <a:lvl1pPr>
              <a:buFont typeface="Arial"/>
              <a:buChar char="•"/>
              <a:defRPr sz="2000"/>
            </a:lvl1pPr>
            <a:lvl2pPr>
              <a:defRPr sz="19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A02BB6-1A9C-452C-B494-FBD8DDFC7C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867914" y="6553200"/>
            <a:ext cx="2893856" cy="304800"/>
          </a:xfrm>
          <a:ln/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0" y="1151819"/>
            <a:ext cx="9144000" cy="400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2895" y="1301922"/>
            <a:ext cx="4076033" cy="2478407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1" y="1301922"/>
            <a:ext cx="4114287" cy="2478407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2895" y="3937845"/>
            <a:ext cx="4076033" cy="2461151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1" y="3937845"/>
            <a:ext cx="4114287" cy="2461151"/>
          </a:xfrm>
        </p:spPr>
        <p:txBody>
          <a:bodyPr/>
          <a:lstStyle>
            <a:lvl1pPr>
              <a:defRPr sz="2100"/>
            </a:lvl1pPr>
            <a:lvl2pPr>
              <a:defRPr sz="1800">
                <a:solidFill>
                  <a:srgbClr val="0070C0"/>
                </a:solidFill>
              </a:defRPr>
            </a:lvl2pPr>
            <a:lvl3pPr>
              <a:defRPr sz="1800">
                <a:solidFill>
                  <a:srgbClr val="0070C0"/>
                </a:solidFill>
              </a:defRPr>
            </a:lvl3pPr>
            <a:lvl4pPr>
              <a:defRPr sz="1600">
                <a:solidFill>
                  <a:srgbClr val="0070C0"/>
                </a:solidFill>
              </a:defRPr>
            </a:lvl4pPr>
            <a:lvl5pPr>
              <a:defRPr sz="1400">
                <a:solidFill>
                  <a:srgbClr val="0070C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A6E62A-80FB-44D8-8A0D-CECAD572AF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131"/>
            <a:ext cx="8305800" cy="990600"/>
          </a:xfrm>
        </p:spPr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>
            <a:spLocks noChangeArrowheads="1"/>
          </p:cNvSpPr>
          <p:nvPr userDrawn="1"/>
        </p:nvSpPr>
        <p:spPr bwMode="auto">
          <a:xfrm rot="5400000">
            <a:off x="4303822" y="2020778"/>
            <a:ext cx="533400" cy="9141044"/>
          </a:xfrm>
          <a:prstGeom prst="rect">
            <a:avLst/>
          </a:prstGeom>
          <a:solidFill>
            <a:srgbClr val="FBCE2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11" name="Rectangle 13"/>
          <p:cNvSpPr>
            <a:spLocks noChangeArrowheads="1"/>
          </p:cNvSpPr>
          <p:nvPr userDrawn="1"/>
        </p:nvSpPr>
        <p:spPr bwMode="auto">
          <a:xfrm rot="5400000">
            <a:off x="4004537" y="-4001581"/>
            <a:ext cx="1137884" cy="9141044"/>
          </a:xfrm>
          <a:prstGeom prst="rect">
            <a:avLst/>
          </a:prstGeom>
          <a:solidFill>
            <a:srgbClr val="01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47284"/>
            <a:ext cx="8305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68402"/>
            <a:ext cx="8305800" cy="4956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848222" y="6553200"/>
            <a:ext cx="291354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800" b="1" i="0" u="none" kern="1500" cap="all" spc="1500">
                <a:solidFill>
                  <a:srgbClr val="003264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238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defRPr sz="800" b="1" i="0" u="none" kern="1500" cap="all" spc="1500">
                <a:solidFill>
                  <a:srgbClr val="003264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55447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spcBef>
                <a:spcPct val="0"/>
              </a:spcBef>
              <a:defRPr sz="900" b="1" i="0" u="none" cap="all">
                <a:solidFill>
                  <a:srgbClr val="003264"/>
                </a:solidFill>
                <a:latin typeface="Rial"/>
                <a:cs typeface="Rial"/>
              </a:defRPr>
            </a:lvl1pPr>
          </a:lstStyle>
          <a:p>
            <a:pPr>
              <a:defRPr/>
            </a:pPr>
            <a:fld id="{1BD493C5-18C0-4657-ABB8-57661F65AEB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4106" name="Straight Connector 11"/>
          <p:cNvCxnSpPr>
            <a:cxnSpLocks noChangeShapeType="1"/>
          </p:cNvCxnSpPr>
          <p:nvPr/>
        </p:nvCxnSpPr>
        <p:spPr bwMode="auto">
          <a:xfrm>
            <a:off x="1074059" y="1137884"/>
            <a:ext cx="7765143" cy="159104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4107" name="Straight Connector 20"/>
          <p:cNvCxnSpPr>
            <a:cxnSpLocks noChangeShapeType="1"/>
          </p:cNvCxnSpPr>
          <p:nvPr/>
        </p:nvCxnSpPr>
        <p:spPr bwMode="auto">
          <a:xfrm rot="5400000" flipH="1" flipV="1">
            <a:off x="8570914" y="723901"/>
            <a:ext cx="77788" cy="1587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45" r:id="rId2"/>
    <p:sldLayoutId id="2147483798" r:id="rId3"/>
    <p:sldLayoutId id="2147483770" r:id="rId4"/>
    <p:sldLayoutId id="2147483740" r:id="rId5"/>
    <p:sldLayoutId id="2147483763" r:id="rId6"/>
    <p:sldLayoutId id="2147483742" r:id="rId7"/>
    <p:sldLayoutId id="2147483752" r:id="rId8"/>
    <p:sldLayoutId id="2147483750" r:id="rId9"/>
    <p:sldLayoutId id="2147483751" r:id="rId10"/>
    <p:sldLayoutId id="2147483747" r:id="rId11"/>
    <p:sldLayoutId id="2147483800" r:id="rId12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 b="1" cap="all">
          <a:solidFill>
            <a:schemeClr val="bg1"/>
          </a:solidFill>
          <a:latin typeface="Arial"/>
          <a:ea typeface="+mj-ea"/>
          <a:cs typeface="Arial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5pPr>
      <a:lvl6pPr marL="457189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6pPr>
      <a:lvl7pPr marL="914377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7pPr>
      <a:lvl8pPr marL="1371566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8pPr>
      <a:lvl9pPr marL="1828754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lr>
          <a:srgbClr val="003264"/>
        </a:buClr>
        <a:buChar char="•"/>
        <a:defRPr sz="2100">
          <a:solidFill>
            <a:srgbClr val="003264"/>
          </a:solidFill>
          <a:latin typeface="Arial"/>
          <a:ea typeface="+mn-ea"/>
          <a:cs typeface="Arial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1800" b="1">
          <a:solidFill>
            <a:srgbClr val="003264"/>
          </a:solidFill>
          <a:latin typeface="Arial"/>
          <a:cs typeface="Arial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1800" i="0">
          <a:solidFill>
            <a:srgbClr val="003264"/>
          </a:solidFill>
          <a:latin typeface="Arial"/>
          <a:cs typeface="Arial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rgbClr val="003264"/>
          </a:solidFill>
          <a:latin typeface="Arial"/>
          <a:cs typeface="Arial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003264"/>
          </a:solidFill>
          <a:latin typeface="Arial"/>
          <a:cs typeface="Arial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3"/>
          <p:cNvSpPr>
            <a:spLocks noChangeArrowheads="1"/>
          </p:cNvSpPr>
          <p:nvPr userDrawn="1"/>
        </p:nvSpPr>
        <p:spPr bwMode="auto">
          <a:xfrm rot="5400000">
            <a:off x="4303822" y="2020778"/>
            <a:ext cx="533400" cy="9141044"/>
          </a:xfrm>
          <a:prstGeom prst="rect">
            <a:avLst/>
          </a:prstGeom>
          <a:solidFill>
            <a:srgbClr val="00326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11" name="Rectangle 13"/>
          <p:cNvSpPr>
            <a:spLocks noChangeArrowheads="1"/>
          </p:cNvSpPr>
          <p:nvPr userDrawn="1"/>
        </p:nvSpPr>
        <p:spPr bwMode="auto">
          <a:xfrm rot="5400000">
            <a:off x="4004537" y="-4001581"/>
            <a:ext cx="1137884" cy="9141044"/>
          </a:xfrm>
          <a:prstGeom prst="rect">
            <a:avLst/>
          </a:prstGeom>
          <a:solidFill>
            <a:srgbClr val="FBCE2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spcBef>
                <a:spcPct val="50000"/>
              </a:spcBef>
              <a:defRPr/>
            </a:pPr>
            <a:endParaRPr lang="en-US" sz="2000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47284"/>
            <a:ext cx="8305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68402"/>
            <a:ext cx="8305800" cy="4956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848222" y="6553200"/>
            <a:ext cx="291354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800" b="1" i="0" u="none" kern="1500" cap="all" spc="1500">
                <a:solidFill>
                  <a:schemeClr val="bg1"/>
                </a:solidFill>
                <a:latin typeface="Rial"/>
                <a:cs typeface="Rial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238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defRPr sz="800" b="1" i="0" u="none" kern="1500" cap="all" spc="15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55447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spcBef>
                <a:spcPct val="0"/>
              </a:spcBef>
              <a:defRPr sz="900" b="1" i="0" u="none" cap="all">
                <a:solidFill>
                  <a:schemeClr val="bg1"/>
                </a:solidFill>
                <a:latin typeface="Rial"/>
                <a:cs typeface="Rial"/>
              </a:defRPr>
            </a:lvl1pPr>
          </a:lstStyle>
          <a:p>
            <a:pPr>
              <a:defRPr/>
            </a:pPr>
            <a:fld id="{1BD493C5-18C0-4657-ABB8-57661F65AEB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4106" name="Straight Connector 11"/>
          <p:cNvCxnSpPr>
            <a:cxnSpLocks noChangeShapeType="1"/>
          </p:cNvCxnSpPr>
          <p:nvPr/>
        </p:nvCxnSpPr>
        <p:spPr bwMode="auto">
          <a:xfrm>
            <a:off x="1074059" y="1137884"/>
            <a:ext cx="7765143" cy="159104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  <p:cxnSp>
        <p:nvCxnSpPr>
          <p:cNvPr id="4107" name="Straight Connector 20"/>
          <p:cNvCxnSpPr>
            <a:cxnSpLocks noChangeShapeType="1"/>
          </p:cNvCxnSpPr>
          <p:nvPr/>
        </p:nvCxnSpPr>
        <p:spPr bwMode="auto">
          <a:xfrm rot="5400000" flipH="1" flipV="1">
            <a:off x="8570914" y="723901"/>
            <a:ext cx="77788" cy="1587"/>
          </a:xfrm>
          <a:prstGeom prst="line">
            <a:avLst/>
          </a:prstGeom>
          <a:noFill/>
          <a:ln w="9525" algn="ctr">
            <a:noFill/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255735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79" r:id="rId2"/>
    <p:sldLayoutId id="2147483782" r:id="rId3"/>
    <p:sldLayoutId id="2147483797" r:id="rId4"/>
    <p:sldLayoutId id="2147483784" r:id="rId5"/>
    <p:sldLayoutId id="2147483785" r:id="rId6"/>
    <p:sldLayoutId id="2147483799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 b="1" cap="all">
          <a:solidFill>
            <a:schemeClr val="tx1"/>
          </a:solidFill>
          <a:latin typeface="Arial"/>
          <a:ea typeface="+mj-ea"/>
          <a:cs typeface="Arial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Calibri" pitchFamily="34" charset="0"/>
        </a:defRPr>
      </a:lvl5pPr>
      <a:lvl6pPr marL="457189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6pPr>
      <a:lvl7pPr marL="914377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7pPr>
      <a:lvl8pPr marL="1371566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8pPr>
      <a:lvl9pPr marL="1828754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3D7C"/>
          </a:solidFill>
          <a:latin typeface="Arial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lr>
          <a:srgbClr val="003264"/>
        </a:buClr>
        <a:buChar char="•"/>
        <a:defRPr sz="2100">
          <a:solidFill>
            <a:srgbClr val="003264"/>
          </a:solidFill>
          <a:latin typeface="Arial"/>
          <a:ea typeface="+mn-ea"/>
          <a:cs typeface="Arial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1800" b="1">
          <a:solidFill>
            <a:srgbClr val="003264"/>
          </a:solidFill>
          <a:latin typeface="Arial"/>
          <a:cs typeface="Arial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1800" i="0">
          <a:solidFill>
            <a:srgbClr val="003264"/>
          </a:solidFill>
          <a:latin typeface="Arial"/>
          <a:cs typeface="Arial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rgbClr val="003264"/>
          </a:solidFill>
          <a:latin typeface="Arial"/>
          <a:cs typeface="Arial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rgbClr val="003264"/>
          </a:solidFill>
          <a:latin typeface="Arial"/>
          <a:cs typeface="Arial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3D7C"/>
          </a:solidFill>
          <a:latin typeface="+mn-lt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tiff"/><Relationship Id="rId4" Type="http://schemas.openxmlformats.org/officeDocument/2006/relationships/image" Target="../media/image1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igorfs@utfpr.edu.br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E568C6B4-84BF-864B-9491-0EB7613D9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6688" y="4461864"/>
            <a:ext cx="7239000" cy="1730213"/>
          </a:xfrm>
        </p:spPr>
        <p:txBody>
          <a:bodyPr/>
          <a:lstStyle/>
          <a:p>
            <a:r>
              <a:rPr lang="en-US" dirty="0"/>
              <a:t>Lecture #02: Basics about open source software</a:t>
            </a:r>
          </a:p>
          <a:p>
            <a:r>
              <a:rPr lang="en-US" b="1" dirty="0"/>
              <a:t>Dr. Igor Steinmacher</a:t>
            </a:r>
          </a:p>
          <a:p>
            <a:r>
              <a:rPr lang="en-US" dirty="0"/>
              <a:t>e-mail: </a:t>
            </a:r>
            <a:r>
              <a:rPr lang="en-US" dirty="0" err="1"/>
              <a:t>igorfs@utfpr.</a:t>
            </a:r>
            <a:r>
              <a:rPr lang="en-US" err="1"/>
              <a:t>edu</a:t>
            </a:r>
            <a:r>
              <a:rPr lang="en-US"/>
              <a:t>.br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Twitter: @</a:t>
            </a:r>
            <a:r>
              <a:rPr lang="en-US" dirty="0" err="1"/>
              <a:t>igorsteinmacher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5C5A2E-10E3-FB48-BC45-17538C83D4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CS499 - Open Source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52129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6AF17-DDFE-534F-B1E8-AC747FEE5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8E317-DC94-4041-AEEB-FDE4DA3A7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68" y="1358555"/>
            <a:ext cx="8315202" cy="5001061"/>
          </a:xfrm>
        </p:spPr>
        <p:txBody>
          <a:bodyPr/>
          <a:lstStyle/>
          <a:p>
            <a:r>
              <a:rPr lang="en-US" dirty="0"/>
              <a:t>Open Source is about…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Freedom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License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Code as a way to share knowledge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Community!</a:t>
            </a:r>
          </a:p>
        </p:txBody>
      </p:sp>
      <p:pic>
        <p:nvPicPr>
          <p:cNvPr id="9218" name="Picture 2" descr="Hand, United, Together, People, Unity, Team, Teamwork">
            <a:extLst>
              <a:ext uri="{FF2B5EF4-FFF2-40B4-BE49-F238E27FC236}">
                <a16:creationId xmlns:a16="http://schemas.microsoft.com/office/drawing/2014/main" id="{0533F72E-9862-4B49-BBD3-E1209C881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7940" y="1985562"/>
            <a:ext cx="4996060" cy="374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100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Once Upon A Time, Writer, Author, Story, Short Story">
            <a:extLst>
              <a:ext uri="{FF2B5EF4-FFF2-40B4-BE49-F238E27FC236}">
                <a16:creationId xmlns:a16="http://schemas.microsoft.com/office/drawing/2014/main" id="{BDA6D553-F393-FE4B-82B2-242AB586E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76313"/>
            <a:ext cx="9144000" cy="490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2D18AB3-FA29-1044-B7CB-F149601FF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0" y="-218842"/>
            <a:ext cx="7239000" cy="2048540"/>
          </a:xfrm>
        </p:spPr>
        <p:txBody>
          <a:bodyPr/>
          <a:lstStyle/>
          <a:p>
            <a:r>
              <a:rPr lang="en-US" dirty="0"/>
              <a:t>A little bit of history</a:t>
            </a:r>
          </a:p>
        </p:txBody>
      </p:sp>
    </p:spTree>
    <p:extLst>
      <p:ext uri="{BB962C8B-B14F-4D97-AF65-F5344CB8AC3E}">
        <p14:creationId xmlns:p14="http://schemas.microsoft.com/office/powerpoint/2010/main" val="4213602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723CE-3C80-9E47-A225-E71F53A23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Pre-historic…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D917E-6D37-9049-9588-A928EA4C0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Commercial settings: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software is usually part of a bigger solution (consulting, hardware, maintenance, etc.)</a:t>
            </a:r>
          </a:p>
          <a:p>
            <a:pPr lvl="1"/>
            <a:r>
              <a:rPr lang="en-US" dirty="0"/>
              <a:t>not a solution </a:t>
            </a:r>
            <a:r>
              <a:rPr lang="en-US" i="1" dirty="0"/>
              <a:t>per se</a:t>
            </a:r>
          </a:p>
          <a:p>
            <a:endParaRPr lang="en-US" dirty="0"/>
          </a:p>
          <a:p>
            <a:r>
              <a:rPr lang="en-US" dirty="0"/>
              <a:t>Academic settings:</a:t>
            </a:r>
          </a:p>
          <a:p>
            <a:pPr lvl="1"/>
            <a:r>
              <a:rPr lang="en-US" dirty="0"/>
              <a:t>Software is informally shared as a way to share knowledge</a:t>
            </a:r>
          </a:p>
          <a:p>
            <a:pPr lvl="1"/>
            <a:endParaRPr lang="en-US" dirty="0"/>
          </a:p>
          <a:p>
            <a:r>
              <a:rPr lang="en-US" dirty="0"/>
              <a:t>Hobbyists</a:t>
            </a:r>
          </a:p>
          <a:p>
            <a:pPr lvl="1"/>
            <a:r>
              <a:rPr lang="en-US" dirty="0"/>
              <a:t>Hacking for fun</a:t>
            </a:r>
          </a:p>
          <a:p>
            <a:pPr lvl="1"/>
            <a:r>
              <a:rPr lang="en-US" dirty="0"/>
              <a:t>Garage programmers community</a:t>
            </a:r>
          </a:p>
        </p:txBody>
      </p:sp>
    </p:spTree>
    <p:extLst>
      <p:ext uri="{BB962C8B-B14F-4D97-AF65-F5344CB8AC3E}">
        <p14:creationId xmlns:p14="http://schemas.microsoft.com/office/powerpoint/2010/main" val="3812717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F815-C052-B147-8AD6-324A5C56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History…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A4729-CCF7-7644-BAB3-F9C935C50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1976 – Bill Gates’ “Open Letter to Hobbyists”</a:t>
            </a:r>
          </a:p>
          <a:p>
            <a:pPr lvl="1"/>
            <a:r>
              <a:rPr lang="en-US" dirty="0"/>
              <a:t>Copyright infringement + commercial power </a:t>
            </a:r>
            <a:endParaRPr lang="en-US" b="0" i="1" dirty="0"/>
          </a:p>
          <a:p>
            <a:pPr lvl="1"/>
            <a:r>
              <a:rPr lang="en-US" b="0" i="1" dirty="0"/>
              <a:t>“Will quality software be written for the hobby market?”</a:t>
            </a:r>
          </a:p>
          <a:p>
            <a:pPr lvl="1"/>
            <a:r>
              <a:rPr lang="en-US" b="0" i="1" dirty="0"/>
              <a:t>“One thing you do do is prevent good software from being written.”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1980 – Stallman problem with Xerox printer</a:t>
            </a:r>
          </a:p>
          <a:p>
            <a:pPr lvl="1"/>
            <a:r>
              <a:rPr lang="en-US" dirty="0"/>
              <a:t>Stallman refused access to the source code for the printer driver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1981 – IBM signs a deal with “Micro-Soft”</a:t>
            </a:r>
          </a:p>
          <a:p>
            <a:pPr lvl="1"/>
            <a:r>
              <a:rPr lang="en-US" dirty="0"/>
              <a:t>MS-DOS embedded in each and every IBM machine</a:t>
            </a:r>
          </a:p>
          <a:p>
            <a:pPr lvl="1"/>
            <a:endParaRPr lang="en-US" dirty="0"/>
          </a:p>
          <a:p>
            <a:r>
              <a:rPr lang="en-US" dirty="0"/>
              <a:t>1984 – Stallman launches GNU project</a:t>
            </a:r>
          </a:p>
          <a:p>
            <a:pPr lvl="1"/>
            <a:r>
              <a:rPr lang="en-US" dirty="0"/>
              <a:t>1985 – Free Software Foundation (FSF) was formed to house funding for the GNU Project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55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F815-C052-B147-8AD6-324A5C56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History…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A4729-CCF7-7644-BAB3-F9C935C50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1991 – Linus Torvalds creates (or kicks off) Linux</a:t>
            </a:r>
          </a:p>
          <a:p>
            <a:pPr lvl="1"/>
            <a:r>
              <a:rPr lang="en-US" dirty="0"/>
              <a:t>Personal/informal project</a:t>
            </a:r>
          </a:p>
          <a:p>
            <a:pPr lvl="1"/>
            <a:r>
              <a:rPr lang="en-US" dirty="0"/>
              <a:t>Message to a newsgroup at Usenet</a:t>
            </a:r>
          </a:p>
          <a:p>
            <a:pPr lvl="1"/>
            <a:r>
              <a:rPr lang="en-US" dirty="0"/>
              <a:t>V 1.0.0 released in 1994 with 170+ </a:t>
            </a:r>
            <a:r>
              <a:rPr lang="en-US" dirty="0" err="1"/>
              <a:t>KLoC</a:t>
            </a:r>
            <a:endParaRPr lang="en-US" dirty="0"/>
          </a:p>
          <a:p>
            <a:endParaRPr lang="en-US" dirty="0"/>
          </a:p>
          <a:p>
            <a:r>
              <a:rPr lang="en-US" dirty="0"/>
              <a:t>1995 – Internet Boom</a:t>
            </a:r>
          </a:p>
          <a:p>
            <a:pPr lvl="1"/>
            <a:r>
              <a:rPr lang="en-US" dirty="0"/>
              <a:t>Linux is distributed in large-scale</a:t>
            </a:r>
          </a:p>
          <a:p>
            <a:endParaRPr lang="en-US" dirty="0"/>
          </a:p>
          <a:p>
            <a:r>
              <a:rPr lang="en-US" dirty="0"/>
              <a:t>1997 – Eric Raymond writes “</a:t>
            </a:r>
            <a:r>
              <a:rPr lang="en-US" i="1" dirty="0"/>
              <a:t>The Cathedral and the Bazaar”</a:t>
            </a:r>
          </a:p>
          <a:p>
            <a:pPr lvl="1"/>
            <a:r>
              <a:rPr lang="en-US" dirty="0"/>
              <a:t>Advantages of Open Source</a:t>
            </a:r>
          </a:p>
          <a:p>
            <a:pPr lvl="1"/>
            <a:r>
              <a:rPr lang="en-US" dirty="0"/>
              <a:t>Development in a decentralized way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30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4F08-791F-8644-AF7A-A76168C9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History…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262FA-AD26-754F-8CDD-3EC8A731E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1998 – Netscape open-sourced</a:t>
            </a:r>
          </a:p>
          <a:p>
            <a:pPr lvl="1"/>
            <a:r>
              <a:rPr lang="en-US" dirty="0"/>
              <a:t>Fight with MS Explorer?</a:t>
            </a:r>
          </a:p>
          <a:p>
            <a:pPr lvl="1"/>
            <a:endParaRPr lang="en-US" dirty="0"/>
          </a:p>
          <a:p>
            <a:r>
              <a:rPr lang="en-US" dirty="0"/>
              <a:t>1998 – Eric Raymond, Linus Torvalds and others launch the Open Source Initiative (OSI)</a:t>
            </a:r>
          </a:p>
          <a:p>
            <a:pPr lvl="1"/>
            <a:r>
              <a:rPr lang="en-US" dirty="0"/>
              <a:t>Technical reasons to Open-source</a:t>
            </a:r>
          </a:p>
          <a:p>
            <a:pPr lvl="1"/>
            <a:r>
              <a:rPr lang="en-US" dirty="0"/>
              <a:t>Use of “Open Source” instead of “Free software”</a:t>
            </a:r>
          </a:p>
          <a:p>
            <a:endParaRPr lang="en-US" dirty="0"/>
          </a:p>
          <a:p>
            <a:r>
              <a:rPr lang="en-US" dirty="0"/>
              <a:t>1999 – </a:t>
            </a:r>
            <a:r>
              <a:rPr lang="en-US" dirty="0" err="1"/>
              <a:t>Sourceforge</a:t>
            </a:r>
            <a:r>
              <a:rPr lang="en-US" dirty="0"/>
              <a:t> is launched</a:t>
            </a:r>
          </a:p>
          <a:p>
            <a:endParaRPr lang="en-US" dirty="0"/>
          </a:p>
          <a:p>
            <a:r>
              <a:rPr lang="en-US" dirty="0"/>
              <a:t>2000 – OpenOffice is launched</a:t>
            </a:r>
          </a:p>
          <a:p>
            <a:endParaRPr lang="en-US" dirty="0"/>
          </a:p>
          <a:p>
            <a:r>
              <a:rPr lang="en-US" dirty="0"/>
              <a:t>2001 – IBM invests $1 billion on Linux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A4D6-DFB8-0845-8B7E-5E2FB0F25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 History…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C0365-8BE5-874D-91A8-54FF923ED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2005 – Sun launches Solaris 10 as Open Source</a:t>
            </a:r>
          </a:p>
          <a:p>
            <a:endParaRPr lang="en-US" dirty="0"/>
          </a:p>
          <a:p>
            <a:r>
              <a:rPr lang="en-US" dirty="0"/>
              <a:t>2007 – Sun launches JDK under GPL</a:t>
            </a:r>
          </a:p>
          <a:p>
            <a:endParaRPr lang="en-US" dirty="0"/>
          </a:p>
          <a:p>
            <a:r>
              <a:rPr lang="en-US" dirty="0"/>
              <a:t>GitHub launches in 2008</a:t>
            </a:r>
          </a:p>
          <a:p>
            <a:pPr lvl="1"/>
            <a:r>
              <a:rPr lang="en-US" dirty="0"/>
              <a:t>GitHub BOOM ~2010–2011 (2 million repos in 2011)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… MANY COMPANIES JOINING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4" descr="https://cdn.vox-cdn.com/thumbor/ggE5kMwTYpYztVeETsXd5Ho0mAU=/0x0:1080x1080/1200x0/filters:focal(0x0:1080x1080)/cdn.vox-cdn.com/uploads/chorus_asset/file/11481959/Wi4GyQMLZZIxULE7QUEU4EhMmbglIQasufazhQdbVP0.jpg">
            <a:extLst>
              <a:ext uri="{FF2B5EF4-FFF2-40B4-BE49-F238E27FC236}">
                <a16:creationId xmlns:a16="http://schemas.microsoft.com/office/drawing/2014/main" id="{766A611A-4D42-C14D-9B5C-01A8AF7E4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77"/>
          <a:stretch/>
        </p:blipFill>
        <p:spPr bwMode="auto">
          <a:xfrm>
            <a:off x="5774092" y="3584439"/>
            <a:ext cx="3369908" cy="271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578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509CC-9B70-F342-8B8E-67338B8251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599E9B-9C51-D94B-AEBB-8336F364F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D176D-2E6F-844A-AB11-FF537E7AE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D493C5-18C0-4657-ABB8-57661F65AEBB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6" name="slide.url=https://www.polleverywhere.com/free_text_polls/Th22TV2vYeEEnezWwr29n">
            <a:extLst>
              <a:ext uri="{FF2B5EF4-FFF2-40B4-BE49-F238E27FC236}">
                <a16:creationId xmlns:a16="http://schemas.microsoft.com/office/drawing/2014/main" id="{FE524E62-2F9A-4348-BE18-C2405ED43F1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63500"/>
            <a:ext cx="9017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13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D18AB3-FA29-1044-B7CB-F149601FF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872" y="2443972"/>
            <a:ext cx="7239000" cy="2048540"/>
          </a:xfrm>
        </p:spPr>
        <p:txBody>
          <a:bodyPr/>
          <a:lstStyle/>
          <a:p>
            <a:r>
              <a:rPr lang="en-US" dirty="0"/>
              <a:t>Why OSS???</a:t>
            </a:r>
          </a:p>
        </p:txBody>
      </p:sp>
    </p:spTree>
    <p:extLst>
      <p:ext uri="{BB962C8B-B14F-4D97-AF65-F5344CB8AC3E}">
        <p14:creationId xmlns:p14="http://schemas.microsoft.com/office/powerpoint/2010/main" val="3187610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7794C-41EF-7744-9C23-3BF05524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Open Source?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204B5-18C2-CB4A-8324-DF3DDBE4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Incentive to collaboration </a:t>
            </a:r>
            <a:r>
              <a:rPr lang="en-US" dirty="0">
                <a:sym typeface="Wingdings" pitchFamily="2" charset="2"/>
              </a:rPr>
              <a:t> human relationship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Technical education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“Low-cost” access to “high-end” technology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Decentralizes the “power” of the software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/>
              <a:t>Government </a:t>
            </a:r>
            <a:r>
              <a:rPr lang="en-US" dirty="0">
                <a:sym typeface="Wingdings" pitchFamily="2" charset="2"/>
              </a:rPr>
              <a:t> knowledge and transparency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599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A4CECE64-79C6-5C42-B1B8-6D6BEE7BB083}"/>
              </a:ext>
            </a:extLst>
          </p:cNvPr>
          <p:cNvSpPr>
            <a:spLocks noGrp="1"/>
          </p:cNvSpPr>
          <p:nvPr>
            <p:ph type="tbl" idx="1"/>
          </p:nvPr>
        </p:nvSpPr>
        <p:spPr/>
      </p:sp>
      <p:pic>
        <p:nvPicPr>
          <p:cNvPr id="12290" name="Picture 2" descr="https://cdn-images-1.medium.com/max/1600/1*1fEH7rYdbsTCwNZm5z0etw.png">
            <a:extLst>
              <a:ext uri="{FF2B5EF4-FFF2-40B4-BE49-F238E27FC236}">
                <a16:creationId xmlns:a16="http://schemas.microsoft.com/office/drawing/2014/main" id="{2C2C7427-3E48-764C-A7AC-89FDC7A7D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31"/>
            <a:ext cx="9144000" cy="5721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ree Software Foundation luta contra a Lei de Patentes STRONGER -  SempreUpdate">
            <a:extLst>
              <a:ext uri="{FF2B5EF4-FFF2-40B4-BE49-F238E27FC236}">
                <a16:creationId xmlns:a16="http://schemas.microsoft.com/office/drawing/2014/main" id="{9FDB151D-15DF-AB4E-8DCC-341992E45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657" y="5189213"/>
            <a:ext cx="1866685" cy="1866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010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1F1A-2E65-1940-81E4-E83B78272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Open Source?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B7DE3-8A09-7843-BAAA-0504FC53C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Less cost (is that a thing? When?)</a:t>
            </a:r>
          </a:p>
          <a:p>
            <a:endParaRPr lang="en-US" dirty="0"/>
          </a:p>
          <a:p>
            <a:r>
              <a:rPr lang="en-US" dirty="0"/>
              <a:t>Less bugs 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More quality</a:t>
            </a:r>
          </a:p>
          <a:p>
            <a:pPr lvl="1"/>
            <a:r>
              <a:rPr lang="en-US" i="1" dirty="0"/>
              <a:t>“Given enough eye-balls all bugs are shallow”</a:t>
            </a:r>
          </a:p>
          <a:p>
            <a:endParaRPr lang="en-US" dirty="0"/>
          </a:p>
          <a:p>
            <a:r>
              <a:rPr lang="en-US" dirty="0"/>
              <a:t>Customization and improvements</a:t>
            </a:r>
          </a:p>
          <a:p>
            <a:endParaRPr lang="en-US" dirty="0"/>
          </a:p>
          <a:p>
            <a:r>
              <a:rPr lang="en-US" dirty="0"/>
              <a:t>Competition for support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029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B268-F0C5-D648-875F-52CCAD119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“Problems”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05A08-BD9B-FF44-9D5F-9C77EF8BC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Quality assessment of the solutions</a:t>
            </a:r>
          </a:p>
          <a:p>
            <a:endParaRPr lang="en-US" dirty="0"/>
          </a:p>
          <a:p>
            <a:r>
              <a:rPr lang="en-US" dirty="0"/>
              <a:t>Reputation (FUD)</a:t>
            </a:r>
          </a:p>
          <a:p>
            <a:endParaRPr lang="en-US" dirty="0"/>
          </a:p>
          <a:p>
            <a:r>
              <a:rPr lang="en-US" dirty="0"/>
              <a:t>Sustainability</a:t>
            </a:r>
          </a:p>
          <a:p>
            <a:endParaRPr lang="en-US" dirty="0"/>
          </a:p>
          <a:p>
            <a:r>
              <a:rPr lang="en-US" dirty="0"/>
              <a:t>“Intellectual property”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8399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D18AB3-FA29-1044-B7CB-F149601FF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872" y="2443972"/>
            <a:ext cx="7239000" cy="2048540"/>
          </a:xfrm>
        </p:spPr>
        <p:txBody>
          <a:bodyPr/>
          <a:lstStyle/>
          <a:p>
            <a:r>
              <a:rPr lang="en-US" dirty="0"/>
              <a:t>Final facts</a:t>
            </a:r>
          </a:p>
        </p:txBody>
      </p:sp>
    </p:spTree>
    <p:extLst>
      <p:ext uri="{BB962C8B-B14F-4D97-AF65-F5344CB8AC3E}">
        <p14:creationId xmlns:p14="http://schemas.microsoft.com/office/powerpoint/2010/main" val="2763291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C7E7B-5B76-B642-9AF8-A2848E712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70" y="147287"/>
            <a:ext cx="8315201" cy="990600"/>
          </a:xfrm>
        </p:spPr>
        <p:txBody>
          <a:bodyPr/>
          <a:lstStyle/>
          <a:p>
            <a:r>
              <a:rPr lang="en-US" dirty="0"/>
              <a:t>And… Open source leads the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8136F-C570-7745-953A-73C5DF6EE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https://cdn-images-1.medium.com/max/2000/1*ywkHH3kMMVdGhXe6LDq7IA.png">
            <a:extLst>
              <a:ext uri="{FF2B5EF4-FFF2-40B4-BE49-F238E27FC236}">
                <a16:creationId xmlns:a16="http://schemas.microsoft.com/office/drawing/2014/main" id="{7A505899-AE23-4746-82AC-B6EB61D8A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7743"/>
            <a:ext cx="9300297" cy="522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024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C7E7B-5B76-B642-9AF8-A2848E712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70" y="147287"/>
            <a:ext cx="8315201" cy="9906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And… Open source leads the way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0AA67-8825-6348-A0E7-4E33F7B2C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33" r="567" b="2147"/>
          <a:stretch/>
        </p:blipFill>
        <p:spPr>
          <a:xfrm>
            <a:off x="-1" y="0"/>
            <a:ext cx="9173781" cy="65106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54C48C-C8C5-9749-A706-060B34B6FB1E}"/>
              </a:ext>
            </a:extLst>
          </p:cNvPr>
          <p:cNvSpPr txBox="1"/>
          <p:nvPr/>
        </p:nvSpPr>
        <p:spPr>
          <a:xfrm>
            <a:off x="3093243" y="6488668"/>
            <a:ext cx="3514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https://</a:t>
            </a:r>
            <a:r>
              <a:rPr lang="en-US" sz="1800" dirty="0" err="1"/>
              <a:t>opensourceindex.io</a:t>
            </a:r>
            <a:r>
              <a:rPr lang="en-US" sz="1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24556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43" r="6461"/>
          <a:stretch/>
        </p:blipFill>
        <p:spPr bwMode="auto">
          <a:xfrm>
            <a:off x="1" y="-25196"/>
            <a:ext cx="9144000" cy="6883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TextBox 4"/>
          <p:cNvSpPr txBox="1">
            <a:spLocks noChangeArrowheads="1"/>
          </p:cNvSpPr>
          <p:nvPr/>
        </p:nvSpPr>
        <p:spPr bwMode="auto">
          <a:xfrm>
            <a:off x="3224688" y="-25196"/>
            <a:ext cx="5919313" cy="55399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3000" b="1" dirty="0">
                <a:solidFill>
                  <a:schemeClr val="bg1"/>
                </a:solidFill>
              </a:rPr>
              <a:t>Why are companies Open-sourcing?</a:t>
            </a:r>
          </a:p>
        </p:txBody>
      </p:sp>
    </p:spTree>
    <p:extLst>
      <p:ext uri="{BB962C8B-B14F-4D97-AF65-F5344CB8AC3E}">
        <p14:creationId xmlns:p14="http://schemas.microsoft.com/office/powerpoint/2010/main" val="3146794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157655" y="2123090"/>
            <a:ext cx="504299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2400" b="1" i="1" dirty="0"/>
              <a:t>“The World Wide Web became a tool for bringing together the small contributions of millions of people and making them matter”</a:t>
            </a:r>
          </a:p>
        </p:txBody>
      </p:sp>
      <p:sp>
        <p:nvSpPr>
          <p:cNvPr id="21508" name="Rectangle 5"/>
          <p:cNvSpPr>
            <a:spLocks noChangeArrowheads="1"/>
          </p:cNvSpPr>
          <p:nvPr/>
        </p:nvSpPr>
        <p:spPr bwMode="auto">
          <a:xfrm>
            <a:off x="628650" y="4017169"/>
            <a:ext cx="28502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800" b="1" dirty="0">
                <a:ea typeface="Calibri" charset="0"/>
                <a:cs typeface="Calibri" charset="0"/>
              </a:rPr>
              <a:t>Collaboration in large-scale</a:t>
            </a:r>
            <a:endParaRPr lang="en-US" altLang="en-US" sz="1800" dirty="0">
              <a:ea typeface="Calibri" charset="0"/>
              <a:cs typeface="Calibri" charset="0"/>
            </a:endParaRPr>
          </a:p>
        </p:txBody>
      </p:sp>
      <p:pic>
        <p:nvPicPr>
          <p:cNvPr id="21509" name="Picture 4" descr="https://upload.wikimedia.org/wikipedia/en/archive/b/bc/20110114231526!Wik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5174" y="4458967"/>
            <a:ext cx="1061630" cy="1220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Picture 6" descr="https://upload.wikimedia.org/wikipedia/commons/thumb/0/06/YouTube_logo_2013.svg/200px-YouTube_logo_2013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31980" y="4710920"/>
            <a:ext cx="1328738" cy="557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Picture 6" descr="http://farm3.static.flickr.com/2201/2180947637_d5084bacb8.jpg?v=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11587" y="4458967"/>
            <a:ext cx="1489063" cy="1285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0650" y="1137886"/>
            <a:ext cx="3943350" cy="522128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4085982-5F6F-364F-B84B-89F9CE92B509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200AAC-291A-D44B-AA8D-4F4F0BC8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the Crowd</a:t>
            </a:r>
          </a:p>
        </p:txBody>
      </p:sp>
    </p:spTree>
    <p:extLst>
      <p:ext uri="{BB962C8B-B14F-4D97-AF65-F5344CB8AC3E}">
        <p14:creationId xmlns:p14="http://schemas.microsoft.com/office/powerpoint/2010/main" val="1217090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28764-FC86-7A46-93FB-32AB734F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ECE1-5B2A-9B47-8F08-59E59C7F7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61C07-579B-A742-90A5-735A58D8A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8B1CDF-67DA-9949-A1AA-4B0C40265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97" y="0"/>
            <a:ext cx="8071944" cy="62993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B12265-A64C-BB43-B947-C4E9B27D82E3}"/>
              </a:ext>
            </a:extLst>
          </p:cNvPr>
          <p:cNvSpPr/>
          <p:nvPr/>
        </p:nvSpPr>
        <p:spPr>
          <a:xfrm>
            <a:off x="0" y="6199952"/>
            <a:ext cx="12289584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/>
              <a:t>Pinto, Steinmacher, Dias and Gerosa, On the Challenges of Open-Sourcing Proprietary Software Projects, </a:t>
            </a:r>
            <a:r>
              <a:rPr lang="en-US" b="1" dirty="0"/>
              <a:t>Empirical Software Engineering, 2018</a:t>
            </a:r>
          </a:p>
        </p:txBody>
      </p:sp>
    </p:spTree>
    <p:extLst>
      <p:ext uri="{BB962C8B-B14F-4D97-AF65-F5344CB8AC3E}">
        <p14:creationId xmlns:p14="http://schemas.microsoft.com/office/powerpoint/2010/main" val="3070869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422E85-A284-F64D-88A5-795B44941906}"/>
              </a:ext>
            </a:extLst>
          </p:cNvPr>
          <p:cNvSpPr txBox="1">
            <a:spLocks/>
          </p:cNvSpPr>
          <p:nvPr/>
        </p:nvSpPr>
        <p:spPr bwMode="auto">
          <a:xfrm>
            <a:off x="146269" y="1197080"/>
            <a:ext cx="6781800" cy="5059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3264"/>
              </a:buClr>
              <a:buFont typeface="Arial"/>
              <a:buChar char="•"/>
              <a:defRPr sz="2100" baseline="0">
                <a:solidFill>
                  <a:srgbClr val="003D7C"/>
                </a:solidFill>
                <a:latin typeface="Arial"/>
                <a:ea typeface="+mn-ea"/>
                <a:cs typeface="Arial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 b="1" baseline="0">
                <a:solidFill>
                  <a:srgbClr val="0070C0"/>
                </a:solidFill>
                <a:latin typeface="Arial"/>
                <a:cs typeface="Arial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 i="0">
                <a:solidFill>
                  <a:srgbClr val="0070C0"/>
                </a:solidFill>
                <a:latin typeface="Arial"/>
                <a:cs typeface="Arial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 baseline="0">
                <a:solidFill>
                  <a:srgbClr val="0070C0"/>
                </a:solidFill>
                <a:latin typeface="Arial"/>
                <a:cs typeface="Arial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rgbClr val="0070C0"/>
                </a:solidFill>
                <a:latin typeface="Arial"/>
                <a:cs typeface="Arial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3D7C"/>
                </a:solidFill>
                <a:latin typeface="+mn-lt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3D7C"/>
                </a:solidFill>
                <a:latin typeface="+mn-lt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3D7C"/>
                </a:solidFill>
                <a:latin typeface="+mn-lt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3D7C"/>
                </a:solidFill>
                <a:latin typeface="+mn-lt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kern="0" dirty="0"/>
              <a:t>OpenStack: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12.9M</a:t>
            </a:r>
            <a:r>
              <a:rPr lang="en-US" kern="0" dirty="0"/>
              <a:t> lines of code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37</a:t>
            </a:r>
            <a:r>
              <a:rPr lang="en-US" kern="0" dirty="0"/>
              <a:t> programming languages (mainly Python)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11.6K+ </a:t>
            </a:r>
            <a:r>
              <a:rPr lang="en-US" kern="0" dirty="0"/>
              <a:t>code contributors</a:t>
            </a:r>
          </a:p>
          <a:p>
            <a:pPr marL="457188" lvl="1" indent="0" fontAlgn="auto">
              <a:spcAft>
                <a:spcPts val="0"/>
              </a:spcAft>
              <a:buNone/>
              <a:defRPr/>
            </a:pPr>
            <a:endParaRPr lang="en-US" kern="0" dirty="0"/>
          </a:p>
          <a:p>
            <a:pPr fontAlgn="auto">
              <a:spcAft>
                <a:spcPts val="0"/>
              </a:spcAft>
              <a:defRPr/>
            </a:pPr>
            <a:r>
              <a:rPr lang="en-US" kern="0" dirty="0"/>
              <a:t>Mozilla Firefox: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24.5M</a:t>
            </a:r>
            <a:r>
              <a:rPr lang="en-US" kern="0" dirty="0"/>
              <a:t> lines of code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48</a:t>
            </a:r>
            <a:r>
              <a:rPr lang="en-US" kern="0" dirty="0"/>
              <a:t> programming languages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8.5K+</a:t>
            </a:r>
            <a:r>
              <a:rPr lang="en-US" kern="0" dirty="0"/>
              <a:t> contributors (</a:t>
            </a: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1K+ </a:t>
            </a:r>
            <a:r>
              <a:rPr lang="en-US" kern="0" dirty="0"/>
              <a:t>in the last 12 months)</a:t>
            </a:r>
          </a:p>
          <a:p>
            <a:pPr fontAlgn="auto">
              <a:spcAft>
                <a:spcPts val="0"/>
              </a:spcAft>
              <a:defRPr/>
            </a:pPr>
            <a:endParaRPr lang="en-US" kern="0" dirty="0"/>
          </a:p>
          <a:p>
            <a:pPr fontAlgn="auto">
              <a:spcAft>
                <a:spcPts val="0"/>
              </a:spcAft>
              <a:defRPr/>
            </a:pPr>
            <a:r>
              <a:rPr lang="en-US" kern="0" dirty="0"/>
              <a:t>Swift: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500" kern="0" dirty="0">
                <a:solidFill>
                  <a:schemeClr val="accent2">
                    <a:lumMod val="75000"/>
                  </a:schemeClr>
                </a:solidFill>
              </a:rPr>
              <a:t>800K</a:t>
            </a:r>
            <a:r>
              <a:rPr lang="en-US" kern="0" dirty="0"/>
              <a:t> lines of code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r>
              <a:rPr lang="en-US" sz="2400" kern="0" dirty="0">
                <a:solidFill>
                  <a:schemeClr val="accent2">
                    <a:lumMod val="75000"/>
                  </a:schemeClr>
                </a:solidFill>
              </a:rPr>
              <a:t>1K+</a:t>
            </a:r>
            <a:r>
              <a:rPr lang="en-US" kern="0" dirty="0"/>
              <a:t> contributors</a:t>
            </a:r>
          </a:p>
          <a:p>
            <a:pPr lvl="1" fontAlgn="auto">
              <a:spcAft>
                <a:spcPts val="0"/>
              </a:spcAft>
              <a:buFont typeface="Arial"/>
              <a:buChar char="•"/>
              <a:defRPr/>
            </a:pPr>
            <a:endParaRPr lang="en-US" kern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E7F50A-70AD-EF45-80D8-FBFABF5C8C77}"/>
              </a:ext>
            </a:extLst>
          </p:cNvPr>
          <p:cNvSpPr/>
          <p:nvPr/>
        </p:nvSpPr>
        <p:spPr>
          <a:xfrm>
            <a:off x="5734816" y="5201085"/>
            <a:ext cx="3409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www.openhub.net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/p/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openstack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www.openhub.net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/p/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firefox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https://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www.openhub.net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/p/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apple_swift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8" name="Picture 11">
            <a:extLst>
              <a:ext uri="{FF2B5EF4-FFF2-40B4-BE49-F238E27FC236}">
                <a16:creationId xmlns:a16="http://schemas.microsoft.com/office/drawing/2014/main" id="{C234FBA0-3091-9B4D-8726-ECFAC963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01267" y="1178882"/>
            <a:ext cx="3242733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2D6093BF-A773-E642-893B-E165CC371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70" y="147287"/>
            <a:ext cx="8315201" cy="990600"/>
          </a:xfrm>
        </p:spPr>
        <p:txBody>
          <a:bodyPr/>
          <a:lstStyle/>
          <a:p>
            <a:r>
              <a:rPr lang="en-US" dirty="0"/>
              <a:t>All About Community!</a:t>
            </a:r>
          </a:p>
        </p:txBody>
      </p:sp>
    </p:spTree>
    <p:extLst>
      <p:ext uri="{BB962C8B-B14F-4D97-AF65-F5344CB8AC3E}">
        <p14:creationId xmlns:p14="http://schemas.microsoft.com/office/powerpoint/2010/main" val="193743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EC00-611B-7D42-949C-52233B92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57E7F-22AC-FE48-8BA1-7383A824B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TRABALHO EM GRUPO</a:t>
            </a:r>
            <a:endParaRPr lang="en-US" dirty="0"/>
          </a:p>
          <a:p>
            <a:r>
              <a:rPr lang="en-US" b="1" dirty="0" err="1"/>
              <a:t>Prazo</a:t>
            </a:r>
            <a:r>
              <a:rPr lang="en-US" b="1" dirty="0"/>
              <a:t>:</a:t>
            </a:r>
            <a:r>
              <a:rPr lang="en-US" dirty="0"/>
              <a:t> 14/03/2022 (Segunda) antes da aula</a:t>
            </a:r>
          </a:p>
          <a:p>
            <a:r>
              <a:rPr lang="en-US" b="1" dirty="0"/>
              <a:t>Como submeter</a:t>
            </a:r>
            <a:r>
              <a:rPr lang="en-US" dirty="0"/>
              <a:t>: </a:t>
            </a:r>
            <a:r>
              <a:rPr lang="en-US" dirty="0" err="1"/>
              <a:t>Enviar</a:t>
            </a:r>
            <a:r>
              <a:rPr lang="en-US" dirty="0"/>
              <a:t> um email para </a:t>
            </a:r>
            <a:r>
              <a:rPr lang="en-US" dirty="0">
                <a:hlinkClick r:id="rId2"/>
              </a:rPr>
              <a:t>igorfs@utfpr.edu.br</a:t>
            </a:r>
            <a:r>
              <a:rPr lang="en-US" dirty="0"/>
              <a:t>, com </a:t>
            </a:r>
            <a:r>
              <a:rPr lang="en-US" dirty="0" err="1"/>
              <a:t>assunto</a:t>
            </a:r>
            <a:r>
              <a:rPr lang="en-US" dirty="0"/>
              <a:t> "SL2022: </a:t>
            </a:r>
            <a:r>
              <a:rPr lang="en-US" dirty="0" err="1"/>
              <a:t>Tarefa</a:t>
            </a:r>
            <a:r>
              <a:rPr lang="en-US" dirty="0"/>
              <a:t> 1"</a:t>
            </a:r>
          </a:p>
          <a:p>
            <a:pPr lvl="1"/>
            <a:r>
              <a:rPr lang="en-US" dirty="0" err="1"/>
              <a:t>Buscar</a:t>
            </a:r>
            <a:r>
              <a:rPr lang="en-US" dirty="0"/>
              <a:t> </a:t>
            </a:r>
            <a:r>
              <a:rPr lang="en-US" dirty="0" err="1"/>
              <a:t>referências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negócio</a:t>
            </a:r>
            <a:r>
              <a:rPr lang="en-US" dirty="0"/>
              <a:t> e </a:t>
            </a:r>
            <a:r>
              <a:rPr lang="en-US" dirty="0" err="1"/>
              <a:t>meios</a:t>
            </a:r>
            <a:r>
              <a:rPr lang="en-US" dirty="0"/>
              <a:t> de </a:t>
            </a:r>
            <a:r>
              <a:rPr lang="en-US" dirty="0" err="1"/>
              <a:t>ganhar</a:t>
            </a:r>
            <a:r>
              <a:rPr lang="en-US" dirty="0"/>
              <a:t> </a:t>
            </a:r>
            <a:r>
              <a:rPr lang="en-US" dirty="0" err="1"/>
              <a:t>dinheiro</a:t>
            </a:r>
            <a:r>
              <a:rPr lang="en-US" dirty="0"/>
              <a:t> com software livre</a:t>
            </a:r>
          </a:p>
          <a:p>
            <a:pPr lvl="1"/>
            <a:r>
              <a:rPr lang="en-US" dirty="0" err="1"/>
              <a:t>Produzir</a:t>
            </a:r>
            <a:r>
              <a:rPr lang="en-US" dirty="0"/>
              <a:t> um </a:t>
            </a:r>
            <a:r>
              <a:rPr lang="en-US" dirty="0" err="1"/>
              <a:t>documento</a:t>
            </a:r>
            <a:r>
              <a:rPr lang="en-US" dirty="0"/>
              <a:t> que </a:t>
            </a:r>
            <a:r>
              <a:rPr lang="en-US" dirty="0" err="1"/>
              <a:t>apresente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maneiras</a:t>
            </a:r>
            <a:r>
              <a:rPr lang="en-US" dirty="0"/>
              <a:t> de </a:t>
            </a:r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negócios</a:t>
            </a:r>
            <a:r>
              <a:rPr lang="en-US" dirty="0"/>
              <a:t> que se </a:t>
            </a:r>
            <a:r>
              <a:rPr lang="en-US" dirty="0" err="1"/>
              <a:t>baseiem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software livre. </a:t>
            </a:r>
            <a:r>
              <a:rPr lang="en-US" dirty="0" err="1"/>
              <a:t>Ressaltar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r>
              <a:rPr lang="en-US" dirty="0"/>
              <a:t> </a:t>
            </a:r>
            <a:r>
              <a:rPr lang="en-US" dirty="0" err="1"/>
              <a:t>relativos</a:t>
            </a:r>
            <a:r>
              <a:rPr lang="en-US" dirty="0"/>
              <a:t> 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das </a:t>
            </a:r>
            <a:r>
              <a:rPr lang="en-US" dirty="0" err="1"/>
              <a:t>maneiras</a:t>
            </a:r>
            <a:r>
              <a:rPr lang="en-US" dirty="0"/>
              <a:t> </a:t>
            </a:r>
            <a:r>
              <a:rPr lang="en-US" dirty="0" err="1"/>
              <a:t>encontradas</a:t>
            </a:r>
            <a:r>
              <a:rPr lang="en-US" dirty="0"/>
              <a:t> e </a:t>
            </a:r>
            <a:r>
              <a:rPr lang="en-US" dirty="0" err="1"/>
              <a:t>citar</a:t>
            </a:r>
            <a:r>
              <a:rPr lang="en-US" dirty="0"/>
              <a:t> </a:t>
            </a:r>
            <a:r>
              <a:rPr lang="en-US" dirty="0" err="1"/>
              <a:t>exemplos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Escolher</a:t>
            </a:r>
            <a:r>
              <a:rPr lang="en-US" dirty="0"/>
              <a:t> um dos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negócio</a:t>
            </a:r>
            <a:r>
              <a:rPr lang="en-US" dirty="0"/>
              <a:t> e </a:t>
            </a:r>
            <a:r>
              <a:rPr lang="en-US" dirty="0" err="1"/>
              <a:t>analisar</a:t>
            </a:r>
            <a:r>
              <a:rPr lang="en-US" dirty="0"/>
              <a:t> com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profundidade</a:t>
            </a:r>
            <a:r>
              <a:rPr lang="en-US" dirty="0"/>
              <a:t>. </a:t>
            </a:r>
            <a:r>
              <a:rPr lang="en-US" dirty="0" err="1"/>
              <a:t>Pensar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seria</a:t>
            </a:r>
            <a:r>
              <a:rPr lang="en-US" dirty="0"/>
              <a:t> </a:t>
            </a:r>
            <a:r>
              <a:rPr lang="en-US" dirty="0" err="1"/>
              <a:t>possível</a:t>
            </a:r>
            <a:r>
              <a:rPr lang="en-US" dirty="0"/>
              <a:t> que </a:t>
            </a:r>
            <a:r>
              <a:rPr lang="en-US" dirty="0" err="1"/>
              <a:t>vocês</a:t>
            </a:r>
            <a:r>
              <a:rPr lang="en-US" dirty="0"/>
              <a:t> </a:t>
            </a:r>
            <a:r>
              <a:rPr lang="en-US" dirty="0" err="1"/>
              <a:t>criassem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torno</a:t>
            </a:r>
            <a:r>
              <a:rPr lang="en-US" dirty="0"/>
              <a:t> </a:t>
            </a:r>
            <a:r>
              <a:rPr lang="en-US" dirty="0" err="1"/>
              <a:t>disso</a:t>
            </a:r>
            <a:r>
              <a:rPr lang="en-US" dirty="0"/>
              <a:t>. </a:t>
            </a:r>
            <a:r>
              <a:rPr lang="en-US" dirty="0" err="1"/>
              <a:t>Pense</a:t>
            </a:r>
            <a:r>
              <a:rPr lang="en-US" dirty="0"/>
              <a:t> no </a:t>
            </a:r>
            <a:r>
              <a:rPr lang="en-US" dirty="0" err="1"/>
              <a:t>público</a:t>
            </a:r>
            <a:r>
              <a:rPr lang="en-US" dirty="0"/>
              <a:t> </a:t>
            </a:r>
            <a:r>
              <a:rPr lang="en-US" dirty="0" err="1"/>
              <a:t>alvo</a:t>
            </a:r>
            <a:r>
              <a:rPr lang="en-US" dirty="0"/>
              <a:t>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serviços</a:t>
            </a:r>
            <a:r>
              <a:rPr lang="en-US" dirty="0"/>
              <a:t> </a:t>
            </a:r>
            <a:r>
              <a:rPr lang="en-US" dirty="0" err="1"/>
              <a:t>oferecidos</a:t>
            </a:r>
            <a:r>
              <a:rPr lang="en-US" dirty="0"/>
              <a:t>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desafios</a:t>
            </a:r>
            <a:r>
              <a:rPr lang="en-US" dirty="0"/>
              <a:t> 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benefícios</a:t>
            </a:r>
            <a:r>
              <a:rPr lang="en-US" dirty="0"/>
              <a:t> que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empresa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466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OSD Criteria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1. Free Redistribution</a:t>
            </a:r>
          </a:p>
          <a:p>
            <a:pPr marL="0" indent="0">
              <a:buNone/>
            </a:pPr>
            <a:r>
              <a:rPr lang="en-US" dirty="0"/>
              <a:t>2. Source Code</a:t>
            </a:r>
          </a:p>
          <a:p>
            <a:pPr marL="0" indent="0">
              <a:buNone/>
            </a:pPr>
            <a:r>
              <a:rPr lang="en-US" b="1" dirty="0"/>
              <a:t>3. Derived Works</a:t>
            </a:r>
          </a:p>
          <a:p>
            <a:pPr marL="0" indent="0">
              <a:buNone/>
            </a:pPr>
            <a:r>
              <a:rPr lang="en-US" dirty="0"/>
              <a:t>4. Integrity of The Author's Source Code</a:t>
            </a:r>
          </a:p>
          <a:p>
            <a:pPr marL="0" indent="0">
              <a:buNone/>
            </a:pPr>
            <a:r>
              <a:rPr lang="en-US" b="1" dirty="0"/>
              <a:t>5. No Discrimination Against Persons or Groups</a:t>
            </a:r>
          </a:p>
          <a:p>
            <a:pPr marL="0" indent="0">
              <a:buNone/>
            </a:pPr>
            <a:r>
              <a:rPr lang="en-US" dirty="0"/>
              <a:t>6. No Discrimination Against Fields of Endeavor</a:t>
            </a:r>
          </a:p>
          <a:p>
            <a:pPr marL="0" indent="0">
              <a:buNone/>
            </a:pPr>
            <a:r>
              <a:rPr lang="en-US" b="1" dirty="0"/>
              <a:t>7. Distribution of License</a:t>
            </a:r>
          </a:p>
          <a:p>
            <a:pPr marL="0" indent="0">
              <a:buNone/>
            </a:pPr>
            <a:r>
              <a:rPr lang="en-US" dirty="0"/>
              <a:t>8. License Must Not Be Specific to a Product</a:t>
            </a:r>
          </a:p>
          <a:p>
            <a:pPr marL="0" indent="0">
              <a:buNone/>
            </a:pPr>
            <a:r>
              <a:rPr lang="en-US" b="1" dirty="0"/>
              <a:t>9. License Must Not Restrict Other Software</a:t>
            </a:r>
          </a:p>
          <a:p>
            <a:pPr marL="0" indent="0">
              <a:buNone/>
            </a:pPr>
            <a:r>
              <a:rPr lang="en-US" dirty="0"/>
              <a:t>10. License Must Be Technology-Neutral</a:t>
            </a:r>
          </a:p>
          <a:p>
            <a:pPr marL="0" indent="0">
              <a:buNone/>
            </a:pPr>
            <a:endParaRPr lang="en-US" b="1" dirty="0"/>
          </a:p>
          <a:p>
            <a:pPr marL="0" indent="0" algn="r">
              <a:buNone/>
            </a:pPr>
            <a:r>
              <a:rPr lang="en-US" b="1" dirty="0"/>
              <a:t>https://</a:t>
            </a:r>
            <a:r>
              <a:rPr lang="en-US" b="1" dirty="0" err="1"/>
              <a:t>opensource.org</a:t>
            </a:r>
            <a:r>
              <a:rPr lang="en-US" b="1" dirty="0"/>
              <a:t>/</a:t>
            </a:r>
            <a:r>
              <a:rPr lang="en-US" b="1" dirty="0" err="1"/>
              <a:t>osd</a:t>
            </a:r>
            <a:endParaRPr lang="en-US" b="1" dirty="0"/>
          </a:p>
        </p:txBody>
      </p:sp>
      <p:pic>
        <p:nvPicPr>
          <p:cNvPr id="2" name="Picture 2" descr="Open Source Initiative - Wikipedia">
            <a:extLst>
              <a:ext uri="{FF2B5EF4-FFF2-40B4-BE49-F238E27FC236}">
                <a16:creationId xmlns:a16="http://schemas.microsoft.com/office/drawing/2014/main" id="{8ED77852-812D-0142-A539-B3734B022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715" y="891152"/>
            <a:ext cx="1978285" cy="279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5950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37DAB-204A-ED4C-858B-94A928C4F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my dear  PPGCC students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62347-0D7A-C544-A13E-D30431143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aluno</a:t>
            </a:r>
            <a:r>
              <a:rPr lang="en-US" dirty="0"/>
              <a:t> </a:t>
            </a:r>
            <a:r>
              <a:rPr lang="en-US" dirty="0" err="1"/>
              <a:t>deverá</a:t>
            </a:r>
            <a:r>
              <a:rPr lang="en-US" dirty="0"/>
              <a:t> </a:t>
            </a:r>
            <a:r>
              <a:rPr lang="en-US" dirty="0" err="1"/>
              <a:t>apresentar</a:t>
            </a:r>
            <a:r>
              <a:rPr lang="en-US" dirty="0"/>
              <a:t> </a:t>
            </a:r>
            <a:r>
              <a:rPr lang="en-US" b="1" dirty="0"/>
              <a:t>DOIS</a:t>
            </a:r>
            <a:r>
              <a:rPr lang="en-US" dirty="0"/>
              <a:t> </a:t>
            </a:r>
            <a:r>
              <a:rPr lang="en-US" dirty="0" err="1"/>
              <a:t>seminários</a:t>
            </a:r>
            <a:r>
              <a:rPr lang="en-US" dirty="0"/>
              <a:t> de </a:t>
            </a:r>
            <a:r>
              <a:rPr lang="en-US" dirty="0" err="1"/>
              <a:t>pesquisa</a:t>
            </a:r>
            <a:r>
              <a:rPr lang="en-US" dirty="0"/>
              <a:t>, </a:t>
            </a:r>
            <a:r>
              <a:rPr lang="en-US" dirty="0" err="1"/>
              <a:t>discutindo</a:t>
            </a:r>
            <a:r>
              <a:rPr lang="en-US" dirty="0"/>
              <a:t> </a:t>
            </a:r>
            <a:r>
              <a:rPr lang="en-US" dirty="0" err="1"/>
              <a:t>artigos</a:t>
            </a:r>
            <a:r>
              <a:rPr lang="en-US" dirty="0"/>
              <a:t> </a:t>
            </a:r>
            <a:r>
              <a:rPr lang="en-US" dirty="0" err="1"/>
              <a:t>científicos</a:t>
            </a:r>
            <a:r>
              <a:rPr lang="en-US" dirty="0"/>
              <a:t> dentro da </a:t>
            </a:r>
            <a:r>
              <a:rPr lang="en-US" dirty="0" err="1"/>
              <a:t>área</a:t>
            </a:r>
            <a:r>
              <a:rPr lang="en-US" dirty="0"/>
              <a:t> de </a:t>
            </a:r>
            <a:r>
              <a:rPr lang="en-US" dirty="0" err="1"/>
              <a:t>comunidades</a:t>
            </a:r>
            <a:r>
              <a:rPr lang="en-US" dirty="0"/>
              <a:t> de software livre (</a:t>
            </a:r>
            <a:r>
              <a:rPr lang="en-US" dirty="0" err="1"/>
              <a:t>gestão</a:t>
            </a:r>
            <a:r>
              <a:rPr lang="en-US" dirty="0"/>
              <a:t> de </a:t>
            </a:r>
            <a:r>
              <a:rPr lang="en-US" dirty="0" err="1"/>
              <a:t>comunidades</a:t>
            </a:r>
            <a:r>
              <a:rPr lang="en-US" dirty="0"/>
              <a:t>, </a:t>
            </a:r>
            <a:r>
              <a:rPr lang="en-US" dirty="0" err="1"/>
              <a:t>licenças</a:t>
            </a:r>
            <a:r>
              <a:rPr lang="en-US" dirty="0"/>
              <a:t>, </a:t>
            </a:r>
            <a:r>
              <a:rPr lang="en-US" dirty="0" err="1"/>
              <a:t>criação</a:t>
            </a:r>
            <a:r>
              <a:rPr lang="en-US" dirty="0"/>
              <a:t>, </a:t>
            </a:r>
            <a:r>
              <a:rPr lang="en-US" dirty="0" err="1"/>
              <a:t>manutenção</a:t>
            </a:r>
            <a:r>
              <a:rPr lang="en-US" dirty="0"/>
              <a:t>, entrada de </a:t>
            </a:r>
            <a:r>
              <a:rPr lang="en-US" dirty="0" err="1"/>
              <a:t>pessoas</a:t>
            </a:r>
            <a:r>
              <a:rPr lang="en-US" dirty="0"/>
              <a:t>, </a:t>
            </a:r>
            <a:r>
              <a:rPr lang="en-US" dirty="0" err="1"/>
              <a:t>diversidade</a:t>
            </a:r>
            <a:r>
              <a:rPr lang="en-US" dirty="0"/>
              <a:t>, etc.)</a:t>
            </a:r>
          </a:p>
          <a:p>
            <a:endParaRPr lang="en-US" dirty="0"/>
          </a:p>
          <a:p>
            <a:r>
              <a:rPr lang="en-US" dirty="0"/>
              <a:t>As </a:t>
            </a:r>
            <a:r>
              <a:rPr lang="en-US" dirty="0" err="1"/>
              <a:t>apresentações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agendadas</a:t>
            </a:r>
            <a:r>
              <a:rPr lang="en-US" dirty="0"/>
              <a:t> para </a:t>
            </a:r>
            <a:r>
              <a:rPr lang="en-US" b="1" dirty="0"/>
              <a:t>04/04/2022 e 06/06/2022</a:t>
            </a:r>
          </a:p>
          <a:p>
            <a:endParaRPr lang="en-US" b="1" dirty="0"/>
          </a:p>
          <a:p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alunos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escrever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b="1" dirty="0" err="1"/>
              <a:t>resenha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artigo</a:t>
            </a:r>
            <a:r>
              <a:rPr lang="en-US" dirty="0"/>
              <a:t> e </a:t>
            </a:r>
            <a:r>
              <a:rPr lang="en-US" dirty="0" err="1"/>
              <a:t>enviar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do </a:t>
            </a:r>
            <a:r>
              <a:rPr lang="en-US" dirty="0" err="1"/>
              <a:t>trabalho</a:t>
            </a:r>
            <a:endParaRPr lang="en-US" dirty="0"/>
          </a:p>
          <a:p>
            <a:endParaRPr lang="en-US" dirty="0"/>
          </a:p>
          <a:p>
            <a:r>
              <a:rPr lang="en-US" dirty="0"/>
              <a:t>As </a:t>
            </a:r>
            <a:r>
              <a:rPr lang="en-US" dirty="0" err="1"/>
              <a:t>apresentações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entre </a:t>
            </a:r>
            <a:r>
              <a:rPr lang="en-US" b="1" dirty="0"/>
              <a:t>10 e 12 </a:t>
            </a:r>
            <a:r>
              <a:rPr lang="en-US" b="1" dirty="0" err="1"/>
              <a:t>minutos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9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Open Source about?</a:t>
            </a:r>
          </a:p>
          <a:p>
            <a:endParaRPr lang="en-US" dirty="0"/>
          </a:p>
          <a:p>
            <a:pPr lvl="1"/>
            <a:r>
              <a:rPr lang="en-US" dirty="0"/>
              <a:t>Price?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Question Mark, Question, Response, Search Engine">
            <a:extLst>
              <a:ext uri="{FF2B5EF4-FFF2-40B4-BE49-F238E27FC236}">
                <a16:creationId xmlns:a16="http://schemas.microsoft.com/office/drawing/2014/main" id="{E7ADEEF9-326C-1B4B-B24A-AE3662D85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7" t="4981" r="32564" b="5641"/>
          <a:stretch/>
        </p:blipFill>
        <p:spPr bwMode="auto">
          <a:xfrm>
            <a:off x="6969149" y="1137887"/>
            <a:ext cx="2174851" cy="512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665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Open Source about?</a:t>
            </a:r>
          </a:p>
          <a:p>
            <a:endParaRPr lang="en-US" dirty="0"/>
          </a:p>
          <a:p>
            <a:pPr lvl="1"/>
            <a:r>
              <a:rPr lang="en-US" dirty="0"/>
              <a:t>Price?</a:t>
            </a:r>
          </a:p>
          <a:p>
            <a:endParaRPr lang="en-US" dirty="0"/>
          </a:p>
          <a:p>
            <a:pPr lvl="1"/>
            <a:r>
              <a:rPr lang="en-US" dirty="0"/>
              <a:t>License?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Question Mark, Question, Response, Search Engine">
            <a:extLst>
              <a:ext uri="{FF2B5EF4-FFF2-40B4-BE49-F238E27FC236}">
                <a16:creationId xmlns:a16="http://schemas.microsoft.com/office/drawing/2014/main" id="{E7ADEEF9-326C-1B4B-B24A-AE3662D85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7" t="4981" r="32564" b="5641"/>
          <a:stretch/>
        </p:blipFill>
        <p:spPr bwMode="auto">
          <a:xfrm>
            <a:off x="6969149" y="1137887"/>
            <a:ext cx="2174851" cy="512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16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Open Source about?</a:t>
            </a:r>
          </a:p>
          <a:p>
            <a:endParaRPr lang="en-US" dirty="0"/>
          </a:p>
          <a:p>
            <a:pPr lvl="1"/>
            <a:r>
              <a:rPr lang="en-US" dirty="0"/>
              <a:t>Price?</a:t>
            </a:r>
          </a:p>
          <a:p>
            <a:endParaRPr lang="en-US" dirty="0"/>
          </a:p>
          <a:p>
            <a:pPr lvl="1"/>
            <a:r>
              <a:rPr lang="en-US" dirty="0"/>
              <a:t>License?</a:t>
            </a:r>
          </a:p>
          <a:p>
            <a:endParaRPr lang="en-US" dirty="0"/>
          </a:p>
          <a:p>
            <a:pPr lvl="1"/>
            <a:r>
              <a:rPr lang="en-US" dirty="0"/>
              <a:t>Social Movement?</a:t>
            </a:r>
          </a:p>
          <a:p>
            <a:endParaRPr lang="en-US" dirty="0"/>
          </a:p>
        </p:txBody>
      </p:sp>
      <p:pic>
        <p:nvPicPr>
          <p:cNvPr id="1026" name="Picture 2" descr="Question Mark, Question, Response, Search Engine">
            <a:extLst>
              <a:ext uri="{FF2B5EF4-FFF2-40B4-BE49-F238E27FC236}">
                <a16:creationId xmlns:a16="http://schemas.microsoft.com/office/drawing/2014/main" id="{E7ADEEF9-326C-1B4B-B24A-AE3662D85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7" t="4981" r="32564" b="5641"/>
          <a:stretch/>
        </p:blipFill>
        <p:spPr bwMode="auto">
          <a:xfrm>
            <a:off x="6969149" y="1137887"/>
            <a:ext cx="2174851" cy="512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9791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Open Source about?</a:t>
            </a:r>
          </a:p>
          <a:p>
            <a:endParaRPr lang="en-US" dirty="0"/>
          </a:p>
          <a:p>
            <a:pPr lvl="1"/>
            <a:r>
              <a:rPr lang="en-US" dirty="0"/>
              <a:t>Price?</a:t>
            </a:r>
          </a:p>
          <a:p>
            <a:endParaRPr lang="en-US" dirty="0"/>
          </a:p>
          <a:p>
            <a:pPr lvl="1"/>
            <a:r>
              <a:rPr lang="en-US" dirty="0"/>
              <a:t>License?</a:t>
            </a:r>
          </a:p>
          <a:p>
            <a:endParaRPr lang="en-US" dirty="0"/>
          </a:p>
          <a:p>
            <a:pPr lvl="1"/>
            <a:r>
              <a:rPr lang="en-US" dirty="0"/>
              <a:t>Social Movement?</a:t>
            </a:r>
          </a:p>
          <a:p>
            <a:endParaRPr lang="en-US" dirty="0"/>
          </a:p>
          <a:p>
            <a:pPr lvl="1"/>
            <a:r>
              <a:rPr lang="en-US" dirty="0"/>
              <a:t>Hobby?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Question Mark, Question, Response, Search Engine">
            <a:extLst>
              <a:ext uri="{FF2B5EF4-FFF2-40B4-BE49-F238E27FC236}">
                <a16:creationId xmlns:a16="http://schemas.microsoft.com/office/drawing/2014/main" id="{E7ADEEF9-326C-1B4B-B24A-AE3662D85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7" t="4981" r="32564" b="5641"/>
          <a:stretch/>
        </p:blipFill>
        <p:spPr bwMode="auto">
          <a:xfrm>
            <a:off x="6969149" y="1137887"/>
            <a:ext cx="2174851" cy="512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354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80FE0-5EB7-3847-98FE-F4C7A40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AEC3F-FA08-CC42-9452-7C2CC349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Open Source about?</a:t>
            </a:r>
          </a:p>
          <a:p>
            <a:endParaRPr lang="en-US" dirty="0"/>
          </a:p>
          <a:p>
            <a:pPr lvl="1"/>
            <a:r>
              <a:rPr lang="en-US" dirty="0"/>
              <a:t>Price?</a:t>
            </a:r>
          </a:p>
          <a:p>
            <a:endParaRPr lang="en-US" dirty="0"/>
          </a:p>
          <a:p>
            <a:pPr lvl="1"/>
            <a:r>
              <a:rPr lang="en-US" dirty="0"/>
              <a:t>License?</a:t>
            </a:r>
          </a:p>
          <a:p>
            <a:endParaRPr lang="en-US" dirty="0"/>
          </a:p>
          <a:p>
            <a:pPr lvl="1"/>
            <a:r>
              <a:rPr lang="en-US" dirty="0"/>
              <a:t>Social Movement?</a:t>
            </a:r>
          </a:p>
          <a:p>
            <a:endParaRPr lang="en-US" dirty="0"/>
          </a:p>
          <a:p>
            <a:pPr lvl="1"/>
            <a:r>
              <a:rPr lang="en-US" dirty="0"/>
              <a:t>Hobby?</a:t>
            </a:r>
          </a:p>
          <a:p>
            <a:endParaRPr lang="en-US" dirty="0"/>
          </a:p>
          <a:p>
            <a:pPr lvl="1"/>
            <a:r>
              <a:rPr lang="en-US" dirty="0"/>
              <a:t>Market trend?</a:t>
            </a:r>
          </a:p>
          <a:p>
            <a:endParaRPr lang="en-US" dirty="0"/>
          </a:p>
        </p:txBody>
      </p:sp>
      <p:pic>
        <p:nvPicPr>
          <p:cNvPr id="1026" name="Picture 2" descr="Question Mark, Question, Response, Search Engine">
            <a:extLst>
              <a:ext uri="{FF2B5EF4-FFF2-40B4-BE49-F238E27FC236}">
                <a16:creationId xmlns:a16="http://schemas.microsoft.com/office/drawing/2014/main" id="{E7ADEEF9-326C-1B4B-B24A-AE3662D85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7" t="4981" r="32564" b="5641"/>
          <a:stretch/>
        </p:blipFill>
        <p:spPr bwMode="auto">
          <a:xfrm>
            <a:off x="6969149" y="1137887"/>
            <a:ext cx="2174851" cy="512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325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BF4FB-958C-334E-B7F6-BA150AAD8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76587-8C6D-0F40-AAFD-B73377774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i="1" dirty="0"/>
              <a:t>vs.</a:t>
            </a:r>
            <a:r>
              <a:rPr lang="en-US" dirty="0"/>
              <a:t> hardware: what’s the difference?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Engineering </a:t>
            </a:r>
            <a:r>
              <a:rPr lang="en-US" i="1" dirty="0"/>
              <a:t>vs.</a:t>
            </a:r>
            <a:r>
              <a:rPr lang="en-US" dirty="0"/>
              <a:t> Software Engineering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Tool </a:t>
            </a:r>
            <a:r>
              <a:rPr lang="en-US" i="1" dirty="0"/>
              <a:t>vs. </a:t>
            </a:r>
            <a:r>
              <a:rPr lang="en-US" dirty="0"/>
              <a:t>Knowledge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Product </a:t>
            </a:r>
            <a:r>
              <a:rPr lang="en-US" i="1" dirty="0"/>
              <a:t>vs. </a:t>
            </a:r>
            <a:r>
              <a:rPr lang="en-US" dirty="0"/>
              <a:t>Service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037727"/>
      </p:ext>
    </p:extLst>
  </p:cSld>
  <p:clrMapOvr>
    <a:masterClrMapping/>
  </p:clrMapOvr>
</p:sld>
</file>

<file path=ppt/theme/theme1.xml><?xml version="1.0" encoding="utf-8"?>
<a:theme xmlns:a="http://schemas.openxmlformats.org/drawingml/2006/main" name="Dark-Blue-Vertical-PPT-Template">
  <a:themeElements>
    <a:clrScheme name="Custom 1">
      <a:dk1>
        <a:srgbClr val="003366"/>
      </a:dk1>
      <a:lt1>
        <a:srgbClr val="FFFFFF"/>
      </a:lt1>
      <a:dk2>
        <a:srgbClr val="0066B3"/>
      </a:dk2>
      <a:lt2>
        <a:srgbClr val="C3B8B2"/>
      </a:lt2>
      <a:accent1>
        <a:srgbClr val="FBB040"/>
      </a:accent1>
      <a:accent2>
        <a:srgbClr val="F07F09"/>
      </a:accent2>
      <a:accent3>
        <a:srgbClr val="B1541F"/>
      </a:accent3>
      <a:accent4>
        <a:srgbClr val="00ABA3"/>
      </a:accent4>
      <a:accent5>
        <a:srgbClr val="009DDC"/>
      </a:accent5>
      <a:accent6>
        <a:srgbClr val="0066B3"/>
      </a:accent6>
      <a:hlink>
        <a:srgbClr val="FFCC00"/>
      </a:hlink>
      <a:folHlink>
        <a:srgbClr val="00853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NAU_Preside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ark-Blue-Vertical-PPT-Template">
  <a:themeElements>
    <a:clrScheme name="Custom 1">
      <a:dk1>
        <a:srgbClr val="003366"/>
      </a:dk1>
      <a:lt1>
        <a:srgbClr val="FFFFFF"/>
      </a:lt1>
      <a:dk2>
        <a:srgbClr val="0066B3"/>
      </a:dk2>
      <a:lt2>
        <a:srgbClr val="C3B8B2"/>
      </a:lt2>
      <a:accent1>
        <a:srgbClr val="FBB040"/>
      </a:accent1>
      <a:accent2>
        <a:srgbClr val="F07F09"/>
      </a:accent2>
      <a:accent3>
        <a:srgbClr val="B1541F"/>
      </a:accent3>
      <a:accent4>
        <a:srgbClr val="00ABA3"/>
      </a:accent4>
      <a:accent5>
        <a:srgbClr val="009DDC"/>
      </a:accent5>
      <a:accent6>
        <a:srgbClr val="0066B3"/>
      </a:accent6>
      <a:hlink>
        <a:srgbClr val="FFCC00"/>
      </a:hlink>
      <a:folHlink>
        <a:srgbClr val="00853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NAU_Preside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U_President_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U_President_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7329</TotalTime>
  <Words>1073</Words>
  <Application>Microsoft Macintosh PowerPoint</Application>
  <PresentationFormat>On-screen Show (4:3)</PresentationFormat>
  <Paragraphs>237</Paragraphs>
  <Slides>30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Arial Hebrew Scholar</vt:lpstr>
      <vt:lpstr>Calibri</vt:lpstr>
      <vt:lpstr>Rial</vt:lpstr>
      <vt:lpstr>Times</vt:lpstr>
      <vt:lpstr>Dark-Blue-Vertical-PPT-Template</vt:lpstr>
      <vt:lpstr>1_Dark-Blue-Vertical-PPT-Template</vt:lpstr>
      <vt:lpstr>CS499 - Open Source software development</vt:lpstr>
      <vt:lpstr>PowerPoint Presentation</vt:lpstr>
      <vt:lpstr>OSD Criteria</vt:lpstr>
      <vt:lpstr>Questions</vt:lpstr>
      <vt:lpstr>Questions</vt:lpstr>
      <vt:lpstr>Questions</vt:lpstr>
      <vt:lpstr>Questions</vt:lpstr>
      <vt:lpstr>Questions</vt:lpstr>
      <vt:lpstr>More Questions</vt:lpstr>
      <vt:lpstr>So…</vt:lpstr>
      <vt:lpstr>A little bit of history</vt:lpstr>
      <vt:lpstr>Pre-historic… </vt:lpstr>
      <vt:lpstr>And the History… </vt:lpstr>
      <vt:lpstr>And the History… </vt:lpstr>
      <vt:lpstr>And the History… </vt:lpstr>
      <vt:lpstr>And the History… </vt:lpstr>
      <vt:lpstr>PowerPoint Presentation</vt:lpstr>
      <vt:lpstr>Why OSS???</vt:lpstr>
      <vt:lpstr>Why Open Source?</vt:lpstr>
      <vt:lpstr>Why Open Source?</vt:lpstr>
      <vt:lpstr>“Problems”</vt:lpstr>
      <vt:lpstr>Final facts</vt:lpstr>
      <vt:lpstr>And… Open source leads the way</vt:lpstr>
      <vt:lpstr>And… Open source leads the way</vt:lpstr>
      <vt:lpstr>PowerPoint Presentation</vt:lpstr>
      <vt:lpstr>Leveraging the Crowd</vt:lpstr>
      <vt:lpstr>PowerPoint Presentation</vt:lpstr>
      <vt:lpstr>All About Community!</vt:lpstr>
      <vt:lpstr>Assignment!</vt:lpstr>
      <vt:lpstr>For my dear  PPGCC students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New leader orientation!</dc:title>
  <dc:creator>Cassandra Anderson</dc:creator>
  <cp:lastModifiedBy>Igor Steinmacher</cp:lastModifiedBy>
  <cp:revision>296</cp:revision>
  <cp:lastPrinted>2018-08-27T03:34:43Z</cp:lastPrinted>
  <dcterms:created xsi:type="dcterms:W3CDTF">2014-02-19T16:49:03Z</dcterms:created>
  <dcterms:modified xsi:type="dcterms:W3CDTF">2022-03-08T21:42:57Z</dcterms:modified>
</cp:coreProperties>
</file>